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2"/>
  </p:notesMasterIdLst>
  <p:sldIdLst>
    <p:sldId id="261" r:id="rId2"/>
    <p:sldId id="257" r:id="rId3"/>
    <p:sldId id="258" r:id="rId4"/>
    <p:sldId id="259" r:id="rId5"/>
    <p:sldId id="260" r:id="rId6"/>
    <p:sldId id="265" r:id="rId7"/>
    <p:sldId id="262" r:id="rId8"/>
    <p:sldId id="263" r:id="rId9"/>
    <p:sldId id="264" r:id="rId10"/>
    <p:sldId id="266"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71" autoAdjust="0"/>
  </p:normalViewPr>
  <p:slideViewPr>
    <p:cSldViewPr>
      <p:cViewPr>
        <p:scale>
          <a:sx n="78" d="100"/>
          <a:sy n="78" d="100"/>
        </p:scale>
        <p:origin x="-1062"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media/image2.png>
</file>

<file path=ppt/media/image3.png>
</file>

<file path=ppt/media/image4.png>
</file>

<file path=ppt/media/image5.wm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758F73-7BD6-41CB-B1A2-7D0130572DD1}" type="datetimeFigureOut">
              <a:rPr lang="en-US" smtClean="0"/>
              <a:t>1/3/2021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C8BC29-8BE0-4632-98F1-E2FA089FAB96}" type="slidenum">
              <a:rPr lang="en-US" smtClean="0"/>
              <a:t>‹#›</a:t>
            </a:fld>
            <a:endParaRPr lang="en-US" dirty="0"/>
          </a:p>
        </p:txBody>
      </p:sp>
    </p:spTree>
    <p:extLst>
      <p:ext uri="{BB962C8B-B14F-4D97-AF65-F5344CB8AC3E}">
        <p14:creationId xmlns:p14="http://schemas.microsoft.com/office/powerpoint/2010/main" val="1090894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C8BC29-8BE0-4632-98F1-E2FA089FAB96}" type="slidenum">
              <a:rPr lang="en-US" smtClean="0"/>
              <a:t>2</a:t>
            </a:fld>
            <a:endParaRPr lang="en-US" dirty="0"/>
          </a:p>
        </p:txBody>
      </p:sp>
    </p:spTree>
    <p:extLst>
      <p:ext uri="{BB962C8B-B14F-4D97-AF65-F5344CB8AC3E}">
        <p14:creationId xmlns:p14="http://schemas.microsoft.com/office/powerpoint/2010/main" val="2141197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C8BC29-8BE0-4632-98F1-E2FA089FAB96}" type="slidenum">
              <a:rPr lang="en-US" smtClean="0"/>
              <a:t>3</a:t>
            </a:fld>
            <a:endParaRPr lang="en-US" dirty="0"/>
          </a:p>
        </p:txBody>
      </p:sp>
    </p:spTree>
    <p:extLst>
      <p:ext uri="{BB962C8B-B14F-4D97-AF65-F5344CB8AC3E}">
        <p14:creationId xmlns:p14="http://schemas.microsoft.com/office/powerpoint/2010/main" val="21411977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C8BC29-8BE0-4632-98F1-E2FA089FAB96}" type="slidenum">
              <a:rPr lang="en-US" smtClean="0"/>
              <a:t>4</a:t>
            </a:fld>
            <a:endParaRPr lang="en-US" dirty="0"/>
          </a:p>
        </p:txBody>
      </p:sp>
    </p:spTree>
    <p:extLst>
      <p:ext uri="{BB962C8B-B14F-4D97-AF65-F5344CB8AC3E}">
        <p14:creationId xmlns:p14="http://schemas.microsoft.com/office/powerpoint/2010/main" val="21411977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C8BC29-8BE0-4632-98F1-E2FA089FAB96}" type="slidenum">
              <a:rPr lang="en-US" smtClean="0"/>
              <a:t>5</a:t>
            </a:fld>
            <a:endParaRPr lang="en-US" dirty="0"/>
          </a:p>
        </p:txBody>
      </p:sp>
    </p:spTree>
    <p:extLst>
      <p:ext uri="{BB962C8B-B14F-4D97-AF65-F5344CB8AC3E}">
        <p14:creationId xmlns:p14="http://schemas.microsoft.com/office/powerpoint/2010/main" val="214119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465578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865596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4228405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299812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897250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51463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126523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818896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725618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2660791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1178208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1/3/2021</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364952481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emf"/><Relationship Id="rId1" Type="http://schemas.openxmlformats.org/officeDocument/2006/relationships/slideLayout" Target="../slideLayouts/slideLayout6.xml"/><Relationship Id="rId4" Type="http://schemas.openxmlformats.org/officeDocument/2006/relationships/image" Target="../media/image10.emf"/></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5.wmf"/><Relationship Id="rId4"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2130425"/>
            <a:ext cx="8382000" cy="1470025"/>
          </a:xfrm>
        </p:spPr>
        <p:txBody>
          <a:bodyPr>
            <a:noAutofit/>
          </a:bodyPr>
          <a:lstStyle/>
          <a:p>
            <a:r>
              <a:rPr lang="en-US" sz="4800" i="1" dirty="0" smtClean="0">
                <a:solidFill>
                  <a:srgbClr val="FF0000"/>
                </a:solidFill>
              </a:rPr>
              <a:t>Eng. Mohamed Abd El Hameed </a:t>
            </a:r>
            <a:endParaRPr lang="en-US" sz="4800" i="1" dirty="0">
              <a:solidFill>
                <a:srgbClr val="FF0000"/>
              </a:solidFill>
            </a:endParaRPr>
          </a:p>
        </p:txBody>
      </p:sp>
      <p:sp>
        <p:nvSpPr>
          <p:cNvPr id="3" name="Subtitle 2"/>
          <p:cNvSpPr>
            <a:spLocks noGrp="1"/>
          </p:cNvSpPr>
          <p:nvPr>
            <p:ph type="subTitle" idx="1"/>
          </p:nvPr>
        </p:nvSpPr>
        <p:spPr/>
        <p:txBody>
          <a:bodyPr>
            <a:normAutofit/>
          </a:bodyPr>
          <a:lstStyle/>
          <a:p>
            <a:r>
              <a:rPr lang="en-US" sz="3600" u="sng" dirty="0" err="1" smtClean="0"/>
              <a:t>Ema</a:t>
            </a:r>
            <a:r>
              <a:rPr lang="en-US" sz="3600" u="sng" dirty="0" smtClean="0"/>
              <a:t> For Contracting and Public Services</a:t>
            </a:r>
            <a:endParaRPr lang="en-US" sz="3600" u="sng" dirty="0"/>
          </a:p>
        </p:txBody>
      </p:sp>
      <p:pic>
        <p:nvPicPr>
          <p:cNvPr id="4" name="Picture 3"/>
          <p:cNvPicPr>
            <a:picLocks noChangeAspect="1"/>
          </p:cNvPicPr>
          <p:nvPr/>
        </p:nvPicPr>
        <p:blipFill>
          <a:blip r:embed="rId2"/>
          <a:stretch>
            <a:fillRect/>
          </a:stretch>
        </p:blipFill>
        <p:spPr>
          <a:xfrm>
            <a:off x="762000" y="381000"/>
            <a:ext cx="7467600" cy="1998506"/>
          </a:xfrm>
          <a:prstGeom prst="rect">
            <a:avLst/>
          </a:prstGeom>
        </p:spPr>
      </p:pic>
    </p:spTree>
    <p:extLst>
      <p:ext uri="{BB962C8B-B14F-4D97-AF65-F5344CB8AC3E}">
        <p14:creationId xmlns:p14="http://schemas.microsoft.com/office/powerpoint/2010/main" val="39104910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457201"/>
            <a:ext cx="8229600" cy="533400"/>
          </a:xfrm>
        </p:spPr>
        <p:txBody>
          <a:bodyPr>
            <a:noAutofit/>
          </a:bodyPr>
          <a:lstStyle/>
          <a:p>
            <a:r>
              <a:rPr lang="en-US" sz="3200" i="1" dirty="0" smtClean="0">
                <a:solidFill>
                  <a:srgbClr val="FF0000"/>
                </a:solidFill>
              </a:rPr>
              <a:t>Mobile Crushers </a:t>
            </a:r>
            <a:endParaRPr lang="en-US" sz="3200" i="1" dirty="0">
              <a:solidFill>
                <a:srgbClr val="FF0000"/>
              </a:solidFill>
            </a:endParaRPr>
          </a:p>
        </p:txBody>
      </p:sp>
      <p:pic>
        <p:nvPicPr>
          <p:cNvPr id="3" name="Picture 2"/>
          <p:cNvPicPr>
            <a:picLocks noChangeAspect="1"/>
          </p:cNvPicPr>
          <p:nvPr/>
        </p:nvPicPr>
        <p:blipFill>
          <a:blip r:embed="rId2"/>
          <a:stretch>
            <a:fillRect/>
          </a:stretch>
        </p:blipFill>
        <p:spPr>
          <a:xfrm>
            <a:off x="0" y="990601"/>
            <a:ext cx="8880764" cy="2819400"/>
          </a:xfrm>
          <a:prstGeom prst="rect">
            <a:avLst/>
          </a:prstGeom>
        </p:spPr>
      </p:pic>
      <p:pic>
        <p:nvPicPr>
          <p:cNvPr id="4" name="Picture 3"/>
          <p:cNvPicPr>
            <a:picLocks noChangeAspect="1"/>
          </p:cNvPicPr>
          <p:nvPr/>
        </p:nvPicPr>
        <p:blipFill>
          <a:blip r:embed="rId3"/>
          <a:stretch>
            <a:fillRect/>
          </a:stretch>
        </p:blipFill>
        <p:spPr>
          <a:xfrm>
            <a:off x="0" y="1"/>
            <a:ext cx="1638023" cy="990600"/>
          </a:xfrm>
          <a:prstGeom prst="rect">
            <a:avLst/>
          </a:prstGeom>
        </p:spPr>
      </p:pic>
      <p:pic>
        <p:nvPicPr>
          <p:cNvPr id="5" name="Picture 4"/>
          <p:cNvPicPr>
            <a:picLocks noChangeAspect="1"/>
          </p:cNvPicPr>
          <p:nvPr/>
        </p:nvPicPr>
        <p:blipFill>
          <a:blip r:embed="rId4"/>
          <a:stretch>
            <a:fillRect/>
          </a:stretch>
        </p:blipFill>
        <p:spPr>
          <a:xfrm>
            <a:off x="34637" y="3962400"/>
            <a:ext cx="8859982" cy="2743200"/>
          </a:xfrm>
          <a:prstGeom prst="rect">
            <a:avLst/>
          </a:prstGeom>
        </p:spPr>
      </p:pic>
    </p:spTree>
    <p:extLst>
      <p:ext uri="{BB962C8B-B14F-4D97-AF65-F5344CB8AC3E}">
        <p14:creationId xmlns:p14="http://schemas.microsoft.com/office/powerpoint/2010/main" val="4283784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914400"/>
            <a:ext cx="7086600" cy="761999"/>
          </a:xfrm>
        </p:spPr>
        <p:txBody>
          <a:bodyPr>
            <a:normAutofit/>
          </a:bodyPr>
          <a:lstStyle/>
          <a:p>
            <a:pPr algn="l"/>
            <a:r>
              <a:rPr lang="en-US" sz="2400" i="1" u="sng" dirty="0" smtClean="0">
                <a:solidFill>
                  <a:srgbClr val="FF0000"/>
                </a:solidFill>
                <a:latin typeface="Arial Black" panose="020B0A04020102020204" pitchFamily="34" charset="0"/>
              </a:rPr>
              <a:t>Company Vision</a:t>
            </a:r>
            <a:endParaRPr lang="en-US" sz="2400" i="1" u="sng" dirty="0">
              <a:solidFill>
                <a:srgbClr val="FF0000"/>
              </a:solidFill>
              <a:latin typeface="Arial Black" panose="020B0A04020102020204" pitchFamily="34" charset="0"/>
            </a:endParaRPr>
          </a:p>
        </p:txBody>
      </p:sp>
      <p:sp>
        <p:nvSpPr>
          <p:cNvPr id="6" name="Subtitle 5"/>
          <p:cNvSpPr>
            <a:spLocks noGrp="1"/>
          </p:cNvSpPr>
          <p:nvPr>
            <p:ph type="subTitle" idx="1"/>
          </p:nvPr>
        </p:nvSpPr>
        <p:spPr>
          <a:xfrm>
            <a:off x="152400" y="2810374"/>
            <a:ext cx="8305800" cy="4114800"/>
          </a:xfrm>
        </p:spPr>
        <p:txBody>
          <a:bodyPr>
            <a:normAutofit fontScale="85000" lnSpcReduction="20000"/>
          </a:bodyPr>
          <a:lstStyle/>
          <a:p>
            <a:pPr algn="l"/>
            <a:r>
              <a:rPr lang="en-US" sz="2400" dirty="0" smtClean="0">
                <a:solidFill>
                  <a:srgbClr val="002060"/>
                </a:solidFill>
              </a:rPr>
              <a:t> </a:t>
            </a:r>
            <a:r>
              <a:rPr lang="en-US" sz="2400" dirty="0" err="1" smtClean="0">
                <a:solidFill>
                  <a:srgbClr val="002060"/>
                </a:solidFill>
              </a:rPr>
              <a:t>Ema</a:t>
            </a:r>
            <a:r>
              <a:rPr lang="en-US" sz="2400" dirty="0" smtClean="0">
                <a:solidFill>
                  <a:srgbClr val="002060"/>
                </a:solidFill>
              </a:rPr>
              <a:t> company provides the services in the field of Mining activates , Earth work, mining software, and </a:t>
            </a:r>
            <a:r>
              <a:rPr lang="en-US" sz="2400" dirty="0">
                <a:solidFill>
                  <a:srgbClr val="002060"/>
                </a:solidFill>
              </a:rPr>
              <a:t>s</a:t>
            </a:r>
            <a:r>
              <a:rPr lang="en-US" sz="2400" dirty="0" smtClean="0">
                <a:solidFill>
                  <a:srgbClr val="002060"/>
                </a:solidFill>
              </a:rPr>
              <a:t>urvey  engineering.</a:t>
            </a:r>
          </a:p>
          <a:p>
            <a:pPr marL="742950" lvl="1" indent="-285750" algn="l">
              <a:buFont typeface="Wingdings" panose="05000000000000000000" pitchFamily="2" charset="2"/>
              <a:buChar char="Ø"/>
            </a:pPr>
            <a:r>
              <a:rPr lang="en-US" sz="2000" dirty="0" smtClean="0">
                <a:solidFill>
                  <a:srgbClr val="002060"/>
                </a:solidFill>
              </a:rPr>
              <a:t>Excavation and Earth work including hammering  in all kinds of  soil using all required equipment  such as Excavators  , hammers , Dozers  , Loaders and Dumpers.</a:t>
            </a:r>
          </a:p>
          <a:p>
            <a:pPr marL="742950" lvl="1" indent="-285750" algn="l">
              <a:buFont typeface="Wingdings" panose="05000000000000000000" pitchFamily="2" charset="2"/>
              <a:buChar char="Ø"/>
            </a:pPr>
            <a:r>
              <a:rPr lang="en-US" sz="2000" dirty="0" smtClean="0">
                <a:solidFill>
                  <a:srgbClr val="002060"/>
                </a:solidFill>
              </a:rPr>
              <a:t>Survey works including Topographical survey , set Out , Alignment ,  Mining Plans, physical count, ….etc.</a:t>
            </a:r>
          </a:p>
          <a:p>
            <a:pPr marL="742950" lvl="1" indent="-285750" algn="l">
              <a:buFont typeface="Wingdings" panose="05000000000000000000" pitchFamily="2" charset="2"/>
              <a:buChar char="Ø"/>
            </a:pPr>
            <a:endParaRPr lang="en-US" sz="1600" dirty="0" smtClean="0">
              <a:solidFill>
                <a:srgbClr val="002060"/>
              </a:solidFill>
            </a:endParaRPr>
          </a:p>
          <a:p>
            <a:pPr algn="l"/>
            <a:r>
              <a:rPr lang="en-US" sz="2400" dirty="0" smtClean="0">
                <a:solidFill>
                  <a:srgbClr val="002060"/>
                </a:solidFill>
              </a:rPr>
              <a:t> We customize our services to achieve the desired targets of the projects in very professional optimization method, relying on our experience in mining field. </a:t>
            </a:r>
          </a:p>
          <a:p>
            <a:pPr algn="l"/>
            <a:endParaRPr lang="en-US" sz="2000" dirty="0">
              <a:solidFill>
                <a:srgbClr val="002060"/>
              </a:solidFill>
            </a:endParaRPr>
          </a:p>
          <a:p>
            <a:pPr algn="l"/>
            <a:r>
              <a:rPr lang="en-US" sz="2400" dirty="0" smtClean="0">
                <a:solidFill>
                  <a:srgbClr val="002060"/>
                </a:solidFill>
              </a:rPr>
              <a:t> </a:t>
            </a:r>
            <a:r>
              <a:rPr lang="en-US" sz="2400" dirty="0" err="1" smtClean="0">
                <a:solidFill>
                  <a:srgbClr val="002060"/>
                </a:solidFill>
              </a:rPr>
              <a:t>Ema</a:t>
            </a:r>
            <a:r>
              <a:rPr lang="en-US" sz="2400" dirty="0" smtClean="0">
                <a:solidFill>
                  <a:srgbClr val="002060"/>
                </a:solidFill>
              </a:rPr>
              <a:t> Company using all modern techniques required to achieve customer objectives, based on Safety and quality of the product.  </a:t>
            </a:r>
          </a:p>
          <a:p>
            <a:pPr algn="l"/>
            <a:r>
              <a:rPr lang="en-US" sz="2400" dirty="0" err="1" smtClean="0">
                <a:solidFill>
                  <a:srgbClr val="002060"/>
                </a:solidFill>
              </a:rPr>
              <a:t>Ema</a:t>
            </a:r>
            <a:r>
              <a:rPr lang="en-US" sz="2400" dirty="0" smtClean="0">
                <a:solidFill>
                  <a:srgbClr val="002060"/>
                </a:solidFill>
              </a:rPr>
              <a:t> has its entire HSE policy to be applied at all working sites. </a:t>
            </a:r>
            <a:endParaRPr lang="en-US" sz="2400" dirty="0">
              <a:solidFill>
                <a:srgbClr val="002060"/>
              </a:solidFill>
            </a:endParaRPr>
          </a:p>
        </p:txBody>
      </p:sp>
      <p:pic>
        <p:nvPicPr>
          <p:cNvPr id="3" name="Picture 2"/>
          <p:cNvPicPr>
            <a:picLocks noChangeAspect="1"/>
          </p:cNvPicPr>
          <p:nvPr/>
        </p:nvPicPr>
        <p:blipFill>
          <a:blip r:embed="rId3"/>
          <a:stretch>
            <a:fillRect/>
          </a:stretch>
        </p:blipFill>
        <p:spPr>
          <a:xfrm>
            <a:off x="0" y="13855"/>
            <a:ext cx="1600200" cy="1129145"/>
          </a:xfrm>
          <a:prstGeom prst="rect">
            <a:avLst/>
          </a:prstGeom>
        </p:spPr>
      </p:pic>
      <p:sp>
        <p:nvSpPr>
          <p:cNvPr id="4" name="Rectangle 3"/>
          <p:cNvSpPr/>
          <p:nvPr/>
        </p:nvSpPr>
        <p:spPr>
          <a:xfrm>
            <a:off x="304800" y="1561281"/>
            <a:ext cx="8458200" cy="1200329"/>
          </a:xfrm>
          <a:prstGeom prst="rect">
            <a:avLst/>
          </a:prstGeom>
        </p:spPr>
        <p:txBody>
          <a:bodyPr wrap="square">
            <a:spAutoFit/>
          </a:bodyPr>
          <a:lstStyle/>
          <a:p>
            <a:r>
              <a:rPr lang="en-US" i="1" dirty="0">
                <a:solidFill>
                  <a:schemeClr val="tx2">
                    <a:lumMod val="75000"/>
                  </a:schemeClr>
                </a:solidFill>
              </a:rPr>
              <a:t>Our vision is to be highly respected, world-class natural resource company committed to </a:t>
            </a:r>
            <a:r>
              <a:rPr lang="en-US" i="1" u="sng" dirty="0">
                <a:solidFill>
                  <a:schemeClr val="tx2">
                    <a:lumMod val="75000"/>
                  </a:schemeClr>
                </a:solidFill>
              </a:rPr>
              <a:t>adhere to international standards in mining operations and environmental conservation and </a:t>
            </a:r>
            <a:r>
              <a:rPr lang="en-US" i="1" dirty="0">
                <a:solidFill>
                  <a:schemeClr val="tx2">
                    <a:lumMod val="75000"/>
                  </a:schemeClr>
                </a:solidFill>
              </a:rPr>
              <a:t>deliver excellent value to our </a:t>
            </a:r>
            <a:r>
              <a:rPr lang="en-US" i="1" u="sng" dirty="0">
                <a:solidFill>
                  <a:schemeClr val="tx2">
                    <a:lumMod val="75000"/>
                  </a:schemeClr>
                </a:solidFill>
              </a:rPr>
              <a:t>partner communities, </a:t>
            </a:r>
            <a:r>
              <a:rPr lang="en-US" i="1" dirty="0">
                <a:solidFill>
                  <a:schemeClr val="tx2">
                    <a:lumMod val="75000"/>
                  </a:schemeClr>
                </a:solidFill>
              </a:rPr>
              <a:t>investors, employees and other stakeholders.”</a:t>
            </a:r>
            <a:endParaRPr lang="en-US" dirty="0">
              <a:solidFill>
                <a:schemeClr val="tx2">
                  <a:lumMod val="75000"/>
                </a:schemeClr>
              </a:solidFill>
            </a:endParaRPr>
          </a:p>
        </p:txBody>
      </p:sp>
    </p:spTree>
    <p:extLst>
      <p:ext uri="{BB962C8B-B14F-4D97-AF65-F5344CB8AC3E}">
        <p14:creationId xmlns:p14="http://schemas.microsoft.com/office/powerpoint/2010/main" val="18429385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0" y="1149928"/>
            <a:ext cx="7086600" cy="761999"/>
          </a:xfrm>
        </p:spPr>
        <p:txBody>
          <a:bodyPr>
            <a:normAutofit/>
          </a:bodyPr>
          <a:lstStyle/>
          <a:p>
            <a:pPr algn="l"/>
            <a:r>
              <a:rPr lang="en-US" sz="2800" i="1" dirty="0" smtClean="0">
                <a:solidFill>
                  <a:srgbClr val="FF0000"/>
                </a:solidFill>
                <a:latin typeface="Arial Black" panose="020B0A04020102020204" pitchFamily="34" charset="0"/>
              </a:rPr>
              <a:t>Earth Works and Crushing </a:t>
            </a:r>
            <a:endParaRPr lang="en-US" sz="2800" i="1" dirty="0">
              <a:solidFill>
                <a:srgbClr val="FF0000"/>
              </a:solidFill>
              <a:latin typeface="Arial Black" panose="020B0A04020102020204" pitchFamily="34" charset="0"/>
            </a:endParaRPr>
          </a:p>
        </p:txBody>
      </p:sp>
      <p:pic>
        <p:nvPicPr>
          <p:cNvPr id="3" name="Picture 2"/>
          <p:cNvPicPr>
            <a:picLocks noChangeAspect="1"/>
          </p:cNvPicPr>
          <p:nvPr/>
        </p:nvPicPr>
        <p:blipFill>
          <a:blip r:embed="rId3"/>
          <a:stretch>
            <a:fillRect/>
          </a:stretch>
        </p:blipFill>
        <p:spPr>
          <a:xfrm>
            <a:off x="0" y="1"/>
            <a:ext cx="1600200" cy="1143000"/>
          </a:xfrm>
          <a:prstGeom prst="rect">
            <a:avLst/>
          </a:prstGeom>
        </p:spPr>
      </p:pic>
      <p:pic>
        <p:nvPicPr>
          <p:cNvPr id="5" name="Picture 4"/>
          <p:cNvPicPr>
            <a:picLocks noChangeAspect="1"/>
          </p:cNvPicPr>
          <p:nvPr/>
        </p:nvPicPr>
        <p:blipFill>
          <a:blip r:embed="rId4"/>
          <a:stretch>
            <a:fillRect/>
          </a:stretch>
        </p:blipFill>
        <p:spPr>
          <a:xfrm>
            <a:off x="415755" y="2514600"/>
            <a:ext cx="3432345" cy="3426249"/>
          </a:xfrm>
          <a:prstGeom prst="rect">
            <a:avLst/>
          </a:prstGeom>
        </p:spPr>
      </p:pic>
      <p:pic>
        <p:nvPicPr>
          <p:cNvPr id="7" name="Picture 6"/>
          <p:cNvPicPr>
            <a:picLocks noChangeAspect="1"/>
          </p:cNvPicPr>
          <p:nvPr/>
        </p:nvPicPr>
        <p:blipFill>
          <a:blip r:embed="rId5"/>
          <a:stretch>
            <a:fillRect/>
          </a:stretch>
        </p:blipFill>
        <p:spPr>
          <a:xfrm>
            <a:off x="4114800" y="2521527"/>
            <a:ext cx="4645555" cy="3426249"/>
          </a:xfrm>
          <a:prstGeom prst="rect">
            <a:avLst/>
          </a:prstGeom>
        </p:spPr>
      </p:pic>
    </p:spTree>
    <p:extLst>
      <p:ext uri="{BB962C8B-B14F-4D97-AF65-F5344CB8AC3E}">
        <p14:creationId xmlns:p14="http://schemas.microsoft.com/office/powerpoint/2010/main" val="6043563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81001"/>
            <a:ext cx="7086600" cy="761999"/>
          </a:xfrm>
        </p:spPr>
        <p:txBody>
          <a:bodyPr>
            <a:normAutofit/>
          </a:bodyPr>
          <a:lstStyle/>
          <a:p>
            <a:pPr algn="l"/>
            <a:r>
              <a:rPr lang="en-US" sz="3200" dirty="0" smtClean="0">
                <a:latin typeface="Arial Black" panose="020B0A04020102020204" pitchFamily="34" charset="0"/>
              </a:rPr>
              <a:t> </a:t>
            </a:r>
            <a:r>
              <a:rPr lang="en-US" sz="2800" i="1" dirty="0" smtClean="0">
                <a:solidFill>
                  <a:srgbClr val="FF0000"/>
                </a:solidFill>
                <a:latin typeface="Arial Black" panose="020B0A04020102020204" pitchFamily="34" charset="0"/>
              </a:rPr>
              <a:t>List of Equipment’s </a:t>
            </a:r>
            <a:endParaRPr lang="en-US" sz="2800" i="1" dirty="0">
              <a:solidFill>
                <a:srgbClr val="FF0000"/>
              </a:solidFill>
              <a:latin typeface="Arial Black" panose="020B0A04020102020204" pitchFamily="34" charset="0"/>
            </a:endParaRPr>
          </a:p>
        </p:txBody>
      </p:sp>
      <p:sp>
        <p:nvSpPr>
          <p:cNvPr id="6" name="Subtitle 5"/>
          <p:cNvSpPr>
            <a:spLocks noGrp="1"/>
          </p:cNvSpPr>
          <p:nvPr>
            <p:ph type="subTitle" idx="1"/>
          </p:nvPr>
        </p:nvSpPr>
        <p:spPr>
          <a:xfrm>
            <a:off x="381000" y="1371600"/>
            <a:ext cx="8305800" cy="4876800"/>
          </a:xfrm>
        </p:spPr>
        <p:txBody>
          <a:bodyPr>
            <a:normAutofit/>
          </a:bodyPr>
          <a:lstStyle/>
          <a:p>
            <a:pPr algn="l"/>
            <a:r>
              <a:rPr lang="en-US" sz="2400" dirty="0" smtClean="0">
                <a:solidFill>
                  <a:srgbClr val="002060"/>
                </a:solidFill>
              </a:rPr>
              <a:t> </a:t>
            </a:r>
            <a:endParaRPr lang="en-US" sz="2400" u="sng" dirty="0">
              <a:solidFill>
                <a:srgbClr val="FF0000"/>
              </a:solidFill>
            </a:endParaRPr>
          </a:p>
        </p:txBody>
      </p:sp>
      <p:pic>
        <p:nvPicPr>
          <p:cNvPr id="3" name="Picture 2"/>
          <p:cNvPicPr>
            <a:picLocks noChangeAspect="1"/>
          </p:cNvPicPr>
          <p:nvPr/>
        </p:nvPicPr>
        <p:blipFill>
          <a:blip r:embed="rId3"/>
          <a:stretch>
            <a:fillRect/>
          </a:stretch>
        </p:blipFill>
        <p:spPr>
          <a:xfrm>
            <a:off x="0" y="1"/>
            <a:ext cx="1600200" cy="1143000"/>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3469999097"/>
              </p:ext>
            </p:extLst>
          </p:nvPr>
        </p:nvGraphicFramePr>
        <p:xfrm>
          <a:off x="228600" y="1226133"/>
          <a:ext cx="6858000" cy="5638794"/>
        </p:xfrm>
        <a:graphic>
          <a:graphicData uri="http://schemas.openxmlformats.org/drawingml/2006/table">
            <a:tbl>
              <a:tblPr firstRow="1" firstCol="1" bandRow="1">
                <a:tableStyleId>{5C22544A-7EE6-4342-B048-85BDC9FD1C3A}</a:tableStyleId>
              </a:tblPr>
              <a:tblGrid>
                <a:gridCol w="2057400">
                  <a:extLst>
                    <a:ext uri="{9D8B030D-6E8A-4147-A177-3AD203B41FA5}">
                      <a16:colId xmlns:a16="http://schemas.microsoft.com/office/drawing/2014/main" xmlns="" val="3668070517"/>
                    </a:ext>
                  </a:extLst>
                </a:gridCol>
                <a:gridCol w="1156134">
                  <a:extLst>
                    <a:ext uri="{9D8B030D-6E8A-4147-A177-3AD203B41FA5}">
                      <a16:colId xmlns:a16="http://schemas.microsoft.com/office/drawing/2014/main" xmlns="" val="3811034394"/>
                    </a:ext>
                  </a:extLst>
                </a:gridCol>
                <a:gridCol w="1723734">
                  <a:extLst>
                    <a:ext uri="{9D8B030D-6E8A-4147-A177-3AD203B41FA5}">
                      <a16:colId xmlns:a16="http://schemas.microsoft.com/office/drawing/2014/main" xmlns="" val="3394672524"/>
                    </a:ext>
                  </a:extLst>
                </a:gridCol>
                <a:gridCol w="1539047">
                  <a:extLst>
                    <a:ext uri="{9D8B030D-6E8A-4147-A177-3AD203B41FA5}">
                      <a16:colId xmlns:a16="http://schemas.microsoft.com/office/drawing/2014/main" xmlns="" val="2732343253"/>
                    </a:ext>
                  </a:extLst>
                </a:gridCol>
                <a:gridCol w="381685">
                  <a:extLst>
                    <a:ext uri="{9D8B030D-6E8A-4147-A177-3AD203B41FA5}">
                      <a16:colId xmlns:a16="http://schemas.microsoft.com/office/drawing/2014/main" xmlns="" val="4084441680"/>
                    </a:ext>
                  </a:extLst>
                </a:gridCol>
              </a:tblGrid>
              <a:tr h="238088">
                <a:tc>
                  <a:txBody>
                    <a:bodyPr/>
                    <a:lstStyle/>
                    <a:p>
                      <a:pPr marL="0" marR="0" algn="ctr">
                        <a:lnSpc>
                          <a:spcPct val="115000"/>
                        </a:lnSpc>
                        <a:spcBef>
                          <a:spcPts val="0"/>
                        </a:spcBef>
                        <a:spcAft>
                          <a:spcPts val="0"/>
                        </a:spcAft>
                        <a:tabLst>
                          <a:tab pos="4105275" algn="l"/>
                        </a:tabLst>
                      </a:pPr>
                      <a:r>
                        <a:rPr lang="ar-EG" sz="700">
                          <a:effectLst/>
                        </a:rPr>
                        <a:t>ملاحظات</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رقم الشاسيه</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الماركة</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نوع المعدة</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م</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314582911"/>
                  </a:ext>
                </a:extLst>
              </a:tr>
              <a:tr h="238088">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1545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دوسان 420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حفار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2558451648"/>
                  </a:ext>
                </a:extLst>
              </a:tr>
              <a:tr h="238088">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2477</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F35 </a:t>
                      </a:r>
                      <a:r>
                        <a:rPr lang="ar-EG" sz="700">
                          <a:effectLst/>
                        </a:rPr>
                        <a:t>فروكاوا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شاكوش</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2</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4159102336"/>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3995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دوسان 5300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حفار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3</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262870301"/>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2334</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F30 </a:t>
                      </a:r>
                      <a:r>
                        <a:rPr lang="ar-EG" sz="700">
                          <a:effectLst/>
                        </a:rPr>
                        <a:t>فروكاوا</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شاكوش</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4</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4213653654"/>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3998</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دوسان 5300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حفار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535689838"/>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2335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F30 </a:t>
                      </a:r>
                      <a:r>
                        <a:rPr lang="ar-EG" sz="700">
                          <a:effectLst/>
                        </a:rPr>
                        <a:t>فروكاوا</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شاكوش</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6</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3724038146"/>
                  </a:ext>
                </a:extLst>
              </a:tr>
              <a:tr h="189387">
                <a:tc>
                  <a:txBody>
                    <a:bodyPr/>
                    <a:lstStyle/>
                    <a:p>
                      <a:pPr marL="0" marR="0" algn="ctr">
                        <a:lnSpc>
                          <a:spcPct val="115000"/>
                        </a:lnSpc>
                        <a:spcBef>
                          <a:spcPts val="0"/>
                        </a:spcBef>
                        <a:spcAft>
                          <a:spcPts val="0"/>
                        </a:spcAft>
                        <a:tabLst>
                          <a:tab pos="4105275" algn="l"/>
                        </a:tabLst>
                      </a:pPr>
                      <a:r>
                        <a:rPr lang="en-US" sz="700" dirty="0">
                          <a:effectLst/>
                        </a:rPr>
                        <a:t> </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3517</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دوسان 400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لودر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7</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2250269076"/>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3546</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دوسان 400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لودر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8</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503326068"/>
                  </a:ext>
                </a:extLst>
              </a:tr>
              <a:tr h="189387">
                <a:tc>
                  <a:txBody>
                    <a:bodyPr/>
                    <a:lstStyle/>
                    <a:p>
                      <a:pPr marL="0" marR="0" algn="ctr">
                        <a:lnSpc>
                          <a:spcPct val="115000"/>
                        </a:lnSpc>
                        <a:spcBef>
                          <a:spcPts val="0"/>
                        </a:spcBef>
                        <a:spcAft>
                          <a:spcPts val="0"/>
                        </a:spcAft>
                        <a:tabLst>
                          <a:tab pos="4105275" algn="l"/>
                        </a:tabLst>
                      </a:pPr>
                      <a:r>
                        <a:rPr lang="en-US" sz="700" dirty="0">
                          <a:effectLst/>
                        </a:rPr>
                        <a:t> </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810320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دوسان 41 موكس</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دنبر مفصلى</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9</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1392446231"/>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810323</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دوسان 41 موكس</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دنبر مفصلى</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2598896494"/>
                  </a:ext>
                </a:extLst>
              </a:tr>
              <a:tr h="212423">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4153</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دوسان 5300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حفار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11</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990419442"/>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2466</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F30 </a:t>
                      </a:r>
                      <a:r>
                        <a:rPr lang="ar-EG" sz="700">
                          <a:effectLst/>
                        </a:rPr>
                        <a:t>فروكاوا</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شاكوش</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12</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3864403081"/>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4411</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دوسان 5300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حفار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13</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3960759675"/>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2492</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F30 </a:t>
                      </a:r>
                      <a:r>
                        <a:rPr lang="ar-EG" sz="700">
                          <a:effectLst/>
                        </a:rPr>
                        <a:t>فروكاوا</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شاكوش</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14</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883482377"/>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37853</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PC220</a:t>
                      </a:r>
                      <a:r>
                        <a:rPr lang="ar-EG" sz="700">
                          <a:effectLst/>
                        </a:rPr>
                        <a:t> كوماتسو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حفار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815950492"/>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1651</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CV300</a:t>
                      </a:r>
                      <a:r>
                        <a:rPr lang="ar-EG" sz="700">
                          <a:effectLst/>
                        </a:rPr>
                        <a:t>دايو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حفار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16</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4164336544"/>
                  </a:ext>
                </a:extLst>
              </a:tr>
              <a:tr h="151044">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3195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20 طن على عجل</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ونش</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17</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968581092"/>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Ccz3913</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950</a:t>
                      </a:r>
                      <a:r>
                        <a:rPr lang="en-US" sz="700">
                          <a:effectLst/>
                        </a:rPr>
                        <a:t>E</a:t>
                      </a:r>
                      <a:r>
                        <a:rPr lang="ar-EG" sz="700">
                          <a:effectLst/>
                        </a:rPr>
                        <a:t>كاتر بلر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لودر</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18</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2418967966"/>
                  </a:ext>
                </a:extLst>
              </a:tr>
              <a:tr h="238088">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380</a:t>
                      </a:r>
                      <a:r>
                        <a:rPr lang="en-US" sz="700">
                          <a:effectLst/>
                        </a:rPr>
                        <a:t>FG003</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ميركل 30 طن</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شاكوش</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19</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228712717"/>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206</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GA200</a:t>
                      </a:r>
                      <a:r>
                        <a:rPr lang="ar-EG" sz="700">
                          <a:effectLst/>
                        </a:rPr>
                        <a:t> تركى</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شاكوش</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20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924843774"/>
                  </a:ext>
                </a:extLst>
              </a:tr>
              <a:tr h="238088">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42588710</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Dry – closed</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كرافان</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21</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1986225221"/>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129631</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باسات</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سيارة ملاكى</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22</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4084643218"/>
                  </a:ext>
                </a:extLst>
              </a:tr>
              <a:tr h="238088">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200048253</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تويوتا هاى لوكس</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سيارة دوبل كابينة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23</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2615901144"/>
                  </a:ext>
                </a:extLst>
              </a:tr>
              <a:tr h="238088">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403306568</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pPr>
                      <a:r>
                        <a:rPr lang="ar-EG" sz="700">
                          <a:effectLst/>
                        </a:rPr>
                        <a:t>تويوتا هاى لوكس</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سيارة دوبل كابينة</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24</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4139050064"/>
                  </a:ext>
                </a:extLst>
              </a:tr>
              <a:tr h="189387">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A3029828</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pPr>
                      <a:r>
                        <a:rPr lang="ar-EG" sz="700">
                          <a:effectLst/>
                        </a:rPr>
                        <a:t>تويوتا هاى لوكس</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سيارة دوبل كابينة</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25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636364240"/>
                  </a:ext>
                </a:extLst>
              </a:tr>
              <a:tr h="151044">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649559</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Nikon Ac 25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ميزان</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rtl="1">
                        <a:lnSpc>
                          <a:spcPct val="115000"/>
                        </a:lnSpc>
                        <a:spcBef>
                          <a:spcPts val="0"/>
                        </a:spcBef>
                        <a:spcAft>
                          <a:spcPts val="0"/>
                        </a:spcAft>
                        <a:tabLst>
                          <a:tab pos="4105275" algn="l"/>
                        </a:tabLst>
                      </a:pPr>
                      <a:r>
                        <a:rPr lang="ar-EG" sz="700">
                          <a:effectLst/>
                        </a:rPr>
                        <a:t>26</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2701066891"/>
                  </a:ext>
                </a:extLst>
              </a:tr>
              <a:tr h="238088">
                <a:tc>
                  <a:txBody>
                    <a:bodyPr/>
                    <a:lstStyle/>
                    <a:p>
                      <a:pPr marL="0" marR="0" algn="ctr">
                        <a:lnSpc>
                          <a:spcPct val="115000"/>
                        </a:lnSpc>
                        <a:spcBef>
                          <a:spcPts val="0"/>
                        </a:spcBef>
                        <a:spcAft>
                          <a:spcPts val="0"/>
                        </a:spcAft>
                        <a:tabLst>
                          <a:tab pos="4105275" algn="l"/>
                        </a:tabLst>
                      </a:pPr>
                      <a:r>
                        <a:rPr lang="en-US" sz="700">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650959</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en-US" sz="700">
                          <a:effectLst/>
                        </a:rPr>
                        <a:t>Nikon Ac 25</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a:effectLst/>
                        </a:rPr>
                        <a:t>ميزان</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tc>
                  <a:txBody>
                    <a:bodyPr/>
                    <a:lstStyle/>
                    <a:p>
                      <a:pPr marL="0" marR="0" algn="ctr">
                        <a:lnSpc>
                          <a:spcPct val="115000"/>
                        </a:lnSpc>
                        <a:spcBef>
                          <a:spcPts val="0"/>
                        </a:spcBef>
                        <a:spcAft>
                          <a:spcPts val="0"/>
                        </a:spcAft>
                        <a:tabLst>
                          <a:tab pos="4105275" algn="l"/>
                        </a:tabLst>
                      </a:pPr>
                      <a:r>
                        <a:rPr lang="ar-EG" sz="700" dirty="0">
                          <a:effectLst/>
                        </a:rPr>
                        <a:t>27</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47466" marR="47466" marT="0" marB="0" anchor="ctr"/>
                </a:tc>
                <a:extLst>
                  <a:ext uri="{0D108BD9-81ED-4DB2-BD59-A6C34878D82A}">
                    <a16:rowId xmlns:a16="http://schemas.microsoft.com/office/drawing/2014/main" xmlns="" val="149237614"/>
                  </a:ext>
                </a:extLst>
              </a:tr>
            </a:tbl>
          </a:graphicData>
        </a:graphic>
      </p:graphicFrame>
    </p:spTree>
    <p:extLst>
      <p:ext uri="{BB962C8B-B14F-4D97-AF65-F5344CB8AC3E}">
        <p14:creationId xmlns:p14="http://schemas.microsoft.com/office/powerpoint/2010/main" val="6043563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9327" y="1039526"/>
            <a:ext cx="7086600" cy="761999"/>
          </a:xfrm>
        </p:spPr>
        <p:txBody>
          <a:bodyPr>
            <a:normAutofit/>
          </a:bodyPr>
          <a:lstStyle/>
          <a:p>
            <a:pPr algn="l"/>
            <a:r>
              <a:rPr lang="en-US" sz="2800" i="1" dirty="0" smtClean="0">
                <a:solidFill>
                  <a:srgbClr val="FF0000"/>
                </a:solidFill>
                <a:latin typeface="Arial Black" panose="020B0A04020102020204" pitchFamily="34" charset="0"/>
              </a:rPr>
              <a:t>Survey Works</a:t>
            </a:r>
            <a:endParaRPr lang="en-US" sz="2800" i="1" dirty="0">
              <a:solidFill>
                <a:srgbClr val="FF0000"/>
              </a:solidFill>
              <a:latin typeface="Arial Black" panose="020B0A04020102020204" pitchFamily="34" charset="0"/>
            </a:endParaRPr>
          </a:p>
        </p:txBody>
      </p:sp>
      <p:sp>
        <p:nvSpPr>
          <p:cNvPr id="6" name="Subtitle 5"/>
          <p:cNvSpPr>
            <a:spLocks noGrp="1"/>
          </p:cNvSpPr>
          <p:nvPr>
            <p:ph type="subTitle" idx="1"/>
          </p:nvPr>
        </p:nvSpPr>
        <p:spPr>
          <a:xfrm>
            <a:off x="159327" y="1905000"/>
            <a:ext cx="8305800" cy="5105400"/>
          </a:xfrm>
        </p:spPr>
        <p:txBody>
          <a:bodyPr>
            <a:normAutofit/>
          </a:bodyPr>
          <a:lstStyle/>
          <a:p>
            <a:pPr algn="l"/>
            <a:r>
              <a:rPr lang="en-US" sz="2400" dirty="0" smtClean="0">
                <a:solidFill>
                  <a:srgbClr val="002060"/>
                </a:solidFill>
              </a:rPr>
              <a:t> </a:t>
            </a:r>
            <a:r>
              <a:rPr lang="en-US" sz="2400" i="1" dirty="0" err="1" smtClean="0">
                <a:solidFill>
                  <a:srgbClr val="002060"/>
                </a:solidFill>
              </a:rPr>
              <a:t>Ema</a:t>
            </a:r>
            <a:r>
              <a:rPr lang="en-US" sz="2400" i="1" dirty="0" smtClean="0">
                <a:solidFill>
                  <a:srgbClr val="002060"/>
                </a:solidFill>
              </a:rPr>
              <a:t> engineers are qualifies enough to deal with modern instrumentations and software's  to do survey work such as :</a:t>
            </a:r>
          </a:p>
          <a:p>
            <a:pPr marL="800100" lvl="1" indent="-342900" algn="l">
              <a:buFont typeface="Wingdings" panose="05000000000000000000" pitchFamily="2" charset="2"/>
              <a:buChar char="Ø"/>
            </a:pPr>
            <a:r>
              <a:rPr lang="en-US" sz="2000" dirty="0" smtClean="0">
                <a:solidFill>
                  <a:srgbClr val="002060"/>
                </a:solidFill>
              </a:rPr>
              <a:t>Topographical survey for lands and mountains.</a:t>
            </a:r>
          </a:p>
          <a:p>
            <a:pPr marL="800100" lvl="1" indent="-342900" algn="l">
              <a:buFont typeface="Wingdings" panose="05000000000000000000" pitchFamily="2" charset="2"/>
              <a:buChar char="Ø"/>
            </a:pPr>
            <a:r>
              <a:rPr lang="en-US" sz="2000" dirty="0" smtClean="0">
                <a:solidFill>
                  <a:srgbClr val="002060"/>
                </a:solidFill>
              </a:rPr>
              <a:t>Creating the contour maps and profiles.</a:t>
            </a:r>
          </a:p>
          <a:p>
            <a:pPr marL="800100" lvl="1" indent="-342900" algn="l">
              <a:buFont typeface="Wingdings" panose="05000000000000000000" pitchFamily="2" charset="2"/>
              <a:buChar char="Ø"/>
            </a:pPr>
            <a:r>
              <a:rPr lang="en-US" sz="2000" dirty="0" smtClean="0">
                <a:solidFill>
                  <a:srgbClr val="002060"/>
                </a:solidFill>
              </a:rPr>
              <a:t>Creating Terrain modeling for the surveyed points. </a:t>
            </a:r>
          </a:p>
          <a:p>
            <a:pPr marL="800100" lvl="1" indent="-342900" algn="l">
              <a:buFont typeface="Wingdings" panose="05000000000000000000" pitchFamily="2" charset="2"/>
              <a:buChar char="Ø"/>
            </a:pPr>
            <a:r>
              <a:rPr lang="en-US" sz="2000" dirty="0" smtClean="0">
                <a:solidFill>
                  <a:srgbClr val="002060"/>
                </a:solidFill>
              </a:rPr>
              <a:t>Creating isometrics and different views of the models.</a:t>
            </a:r>
          </a:p>
          <a:p>
            <a:pPr marL="800100" lvl="1" indent="-342900" algn="l">
              <a:buFont typeface="Wingdings" panose="05000000000000000000" pitchFamily="2" charset="2"/>
              <a:buChar char="Ø"/>
            </a:pPr>
            <a:r>
              <a:rPr lang="en-US" sz="2000" dirty="0" smtClean="0">
                <a:solidFill>
                  <a:srgbClr val="002060"/>
                </a:solidFill>
              </a:rPr>
              <a:t>Quantity calculation and volumes.</a:t>
            </a:r>
          </a:p>
          <a:p>
            <a:pPr marL="800100" lvl="1" indent="-342900" algn="l">
              <a:buFont typeface="Wingdings" panose="05000000000000000000" pitchFamily="2" charset="2"/>
              <a:buChar char="Ø"/>
            </a:pPr>
            <a:r>
              <a:rPr lang="en-US" sz="2000" dirty="0" smtClean="0">
                <a:solidFill>
                  <a:srgbClr val="002060"/>
                </a:solidFill>
              </a:rPr>
              <a:t>Doing mining plans for quarries.</a:t>
            </a:r>
          </a:p>
          <a:p>
            <a:pPr marL="800100" lvl="1" indent="-342900" algn="l">
              <a:buFont typeface="Wingdings" panose="05000000000000000000" pitchFamily="2" charset="2"/>
              <a:buChar char="Ø"/>
            </a:pPr>
            <a:r>
              <a:rPr lang="en-US" sz="2000" dirty="0" smtClean="0">
                <a:solidFill>
                  <a:srgbClr val="002060"/>
                </a:solidFill>
              </a:rPr>
              <a:t>Set out points and lines.</a:t>
            </a:r>
          </a:p>
          <a:p>
            <a:pPr marL="800100" lvl="1" indent="-342900" algn="l">
              <a:buFont typeface="Wingdings" panose="05000000000000000000" pitchFamily="2" charset="2"/>
              <a:buChar char="Ø"/>
            </a:pPr>
            <a:r>
              <a:rPr lang="en-US" sz="2000" dirty="0" smtClean="0">
                <a:solidFill>
                  <a:srgbClr val="002060"/>
                </a:solidFill>
              </a:rPr>
              <a:t>Controlling leveling works. </a:t>
            </a:r>
            <a:endParaRPr lang="en-US" sz="2000" dirty="0">
              <a:solidFill>
                <a:srgbClr val="002060"/>
              </a:solidFill>
            </a:endParaRPr>
          </a:p>
        </p:txBody>
      </p:sp>
      <p:pic>
        <p:nvPicPr>
          <p:cNvPr id="3" name="Picture 2"/>
          <p:cNvPicPr>
            <a:picLocks noChangeAspect="1"/>
          </p:cNvPicPr>
          <p:nvPr/>
        </p:nvPicPr>
        <p:blipFill>
          <a:blip r:embed="rId3"/>
          <a:stretch>
            <a:fillRect/>
          </a:stretch>
        </p:blipFill>
        <p:spPr>
          <a:xfrm>
            <a:off x="0" y="0"/>
            <a:ext cx="1600200" cy="1143868"/>
          </a:xfrm>
          <a:prstGeom prst="rect">
            <a:avLst/>
          </a:prstGeom>
        </p:spPr>
      </p:pic>
    </p:spTree>
    <p:extLst>
      <p:ext uri="{BB962C8B-B14F-4D97-AF65-F5344CB8AC3E}">
        <p14:creationId xmlns:p14="http://schemas.microsoft.com/office/powerpoint/2010/main" val="6043563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6309" y="152400"/>
            <a:ext cx="8229600" cy="411162"/>
          </a:xfrm>
        </p:spPr>
        <p:txBody>
          <a:bodyPr>
            <a:noAutofit/>
          </a:bodyPr>
          <a:lstStyle/>
          <a:p>
            <a:r>
              <a:rPr lang="en-US" sz="2800" b="1" i="1" dirty="0" smtClean="0">
                <a:solidFill>
                  <a:srgbClr val="FF0000"/>
                </a:solidFill>
              </a:rPr>
              <a:t>Geology</a:t>
            </a:r>
            <a:endParaRPr lang="en-US" sz="2800" b="1" i="1" dirty="0">
              <a:solidFill>
                <a:srgbClr val="FF0000"/>
              </a:solidFill>
            </a:endParaRPr>
          </a:p>
        </p:txBody>
      </p:sp>
      <p:sp>
        <p:nvSpPr>
          <p:cNvPr id="3" name="Content Placeholder 2"/>
          <p:cNvSpPr>
            <a:spLocks noGrp="1"/>
          </p:cNvSpPr>
          <p:nvPr>
            <p:ph idx="1"/>
          </p:nvPr>
        </p:nvSpPr>
        <p:spPr>
          <a:xfrm>
            <a:off x="228600" y="685800"/>
            <a:ext cx="8229600" cy="4953000"/>
          </a:xfrm>
        </p:spPr>
        <p:txBody>
          <a:bodyPr>
            <a:normAutofit fontScale="25000" lnSpcReduction="20000"/>
          </a:bodyPr>
          <a:lstStyle/>
          <a:p>
            <a:pPr marL="0" lvl="0" indent="0">
              <a:buNone/>
            </a:pPr>
            <a:endParaRPr lang="en-US" sz="6400" dirty="0">
              <a:solidFill>
                <a:schemeClr val="tx2">
                  <a:lumMod val="75000"/>
                </a:schemeClr>
              </a:solidFill>
            </a:endParaRPr>
          </a:p>
          <a:p>
            <a:r>
              <a:rPr lang="en-US" sz="6400" dirty="0">
                <a:solidFill>
                  <a:schemeClr val="tx2">
                    <a:lumMod val="75000"/>
                  </a:schemeClr>
                </a:solidFill>
              </a:rPr>
              <a:t>Our target to combine the economic geology and geology with mining and engineering to develop and optimize the ore deposits and mineral resources.</a:t>
            </a:r>
          </a:p>
          <a:p>
            <a:pPr lvl="0"/>
            <a:r>
              <a:rPr lang="en-US" sz="6400" dirty="0">
                <a:solidFill>
                  <a:schemeClr val="tx2">
                    <a:lumMod val="75000"/>
                  </a:schemeClr>
                </a:solidFill>
              </a:rPr>
              <a:t>Perform geological and hydrogeological mapping. </a:t>
            </a:r>
          </a:p>
          <a:p>
            <a:pPr lvl="0"/>
            <a:r>
              <a:rPr lang="en-US" sz="6400" dirty="0">
                <a:solidFill>
                  <a:schemeClr val="tx2">
                    <a:lumMod val="75000"/>
                  </a:schemeClr>
                </a:solidFill>
              </a:rPr>
              <a:t>Boreholes sampling and logging interpretation.</a:t>
            </a:r>
          </a:p>
          <a:p>
            <a:pPr lvl="0"/>
            <a:r>
              <a:rPr lang="en-US" sz="6400" dirty="0">
                <a:solidFill>
                  <a:schemeClr val="tx2">
                    <a:lumMod val="75000"/>
                  </a:schemeClr>
                </a:solidFill>
              </a:rPr>
              <a:t>Geo-modeling and computer 3D geological models.</a:t>
            </a:r>
          </a:p>
          <a:p>
            <a:pPr lvl="0"/>
            <a:r>
              <a:rPr lang="en-US" sz="6400" dirty="0">
                <a:solidFill>
                  <a:schemeClr val="tx2">
                    <a:lumMod val="75000"/>
                  </a:schemeClr>
                </a:solidFill>
              </a:rPr>
              <a:t>Geophysical studies and analysis.</a:t>
            </a:r>
          </a:p>
          <a:p>
            <a:pPr lvl="0"/>
            <a:r>
              <a:rPr lang="en-US" sz="6400" dirty="0">
                <a:solidFill>
                  <a:schemeClr val="tx2">
                    <a:lumMod val="75000"/>
                  </a:schemeClr>
                </a:solidFill>
              </a:rPr>
              <a:t>Geotechnical studies, rock mass analysis, landslide hazard and slope stability assessment.</a:t>
            </a:r>
          </a:p>
          <a:p>
            <a:pPr lvl="0"/>
            <a:r>
              <a:rPr lang="en-US" sz="6400" dirty="0">
                <a:solidFill>
                  <a:schemeClr val="tx2">
                    <a:lumMod val="75000"/>
                  </a:schemeClr>
                </a:solidFill>
              </a:rPr>
              <a:t>Geochemical studies and analysis.</a:t>
            </a:r>
          </a:p>
          <a:p>
            <a:pPr lvl="0"/>
            <a:r>
              <a:rPr lang="en-US" sz="6400" dirty="0">
                <a:solidFill>
                  <a:schemeClr val="tx2">
                    <a:lumMod val="75000"/>
                  </a:schemeClr>
                </a:solidFill>
              </a:rPr>
              <a:t>Water management including water resources investigation.</a:t>
            </a:r>
          </a:p>
          <a:p>
            <a:pPr lvl="0"/>
            <a:r>
              <a:rPr lang="en-US" sz="6400" dirty="0">
                <a:solidFill>
                  <a:schemeClr val="tx2">
                    <a:lumMod val="75000"/>
                  </a:schemeClr>
                </a:solidFill>
              </a:rPr>
              <a:t>Mine dewatering investigation and 3D modeling proposal for recharge and discharge.</a:t>
            </a:r>
          </a:p>
          <a:p>
            <a:pPr lvl="0"/>
            <a:r>
              <a:rPr lang="en-US" sz="6400" dirty="0">
                <a:solidFill>
                  <a:schemeClr val="tx2">
                    <a:lumMod val="75000"/>
                  </a:schemeClr>
                </a:solidFill>
              </a:rPr>
              <a:t>Geomorphology studies, major landscape elements and flash flood analysis and protection.</a:t>
            </a:r>
          </a:p>
          <a:p>
            <a:pPr lvl="0"/>
            <a:r>
              <a:rPr lang="en-US" sz="6400" dirty="0">
                <a:solidFill>
                  <a:schemeClr val="tx2">
                    <a:lumMod val="75000"/>
                  </a:schemeClr>
                </a:solidFill>
              </a:rPr>
              <a:t>Study the quarry effects on the environment. </a:t>
            </a:r>
          </a:p>
          <a:p>
            <a:pPr lvl="0"/>
            <a:r>
              <a:rPr lang="en-US" sz="6400" dirty="0">
                <a:solidFill>
                  <a:schemeClr val="tx2">
                    <a:lumMod val="75000"/>
                  </a:schemeClr>
                </a:solidFill>
              </a:rPr>
              <a:t>Provide Rehabilitation plan for quarry areas to protect biodiverse.</a:t>
            </a:r>
          </a:p>
          <a:p>
            <a:r>
              <a:rPr lang="en-US" sz="6400" dirty="0">
                <a:solidFill>
                  <a:schemeClr val="tx2">
                    <a:lumMod val="75000"/>
                  </a:schemeClr>
                </a:solidFill>
              </a:rPr>
              <a:t> </a:t>
            </a:r>
          </a:p>
          <a:p>
            <a:pPr lvl="0"/>
            <a:r>
              <a:rPr lang="en-US" sz="6400" b="1" u="sng" dirty="0">
                <a:solidFill>
                  <a:schemeClr val="tx2">
                    <a:lumMod val="75000"/>
                  </a:schemeClr>
                </a:solidFill>
              </a:rPr>
              <a:t>Orebody modeling and Reserve calculation</a:t>
            </a:r>
            <a:endParaRPr lang="en-US" sz="6400" dirty="0">
              <a:solidFill>
                <a:schemeClr val="tx2">
                  <a:lumMod val="75000"/>
                </a:schemeClr>
              </a:solidFill>
            </a:endParaRPr>
          </a:p>
          <a:p>
            <a:r>
              <a:rPr lang="en-US" sz="6400" dirty="0">
                <a:solidFill>
                  <a:schemeClr val="tx2">
                    <a:lumMod val="75000"/>
                  </a:schemeClr>
                </a:solidFill>
              </a:rPr>
              <a:t>To creating the three-dimensional geological model, including the geological database, ore body model and block model. </a:t>
            </a:r>
          </a:p>
          <a:p>
            <a:pPr lvl="0"/>
            <a:r>
              <a:rPr lang="en-US" sz="6400" dirty="0">
                <a:solidFill>
                  <a:schemeClr val="tx2">
                    <a:lumMod val="75000"/>
                  </a:schemeClr>
                </a:solidFill>
              </a:rPr>
              <a:t>3D Computer-based orebody modeling.</a:t>
            </a:r>
          </a:p>
          <a:p>
            <a:pPr lvl="0"/>
            <a:r>
              <a:rPr lang="en-US" sz="6400" dirty="0">
                <a:solidFill>
                  <a:schemeClr val="tx2">
                    <a:lumMod val="75000"/>
                  </a:schemeClr>
                </a:solidFill>
              </a:rPr>
              <a:t>Sectional, longitudinal, 3D and multi-seam modeling.</a:t>
            </a:r>
          </a:p>
          <a:p>
            <a:pPr lvl="0"/>
            <a:r>
              <a:rPr lang="en-US" sz="6400" dirty="0" err="1">
                <a:solidFill>
                  <a:schemeClr val="tx2">
                    <a:lumMod val="75000"/>
                  </a:schemeClr>
                </a:solidFill>
              </a:rPr>
              <a:t>Geostatistical</a:t>
            </a:r>
            <a:r>
              <a:rPr lang="en-US" sz="6400" dirty="0">
                <a:solidFill>
                  <a:schemeClr val="tx2">
                    <a:lumMod val="75000"/>
                  </a:schemeClr>
                </a:solidFill>
              </a:rPr>
              <a:t> analysis, </a:t>
            </a:r>
            <a:r>
              <a:rPr lang="en-US" sz="6400" dirty="0" err="1">
                <a:solidFill>
                  <a:schemeClr val="tx2">
                    <a:lumMod val="75000"/>
                  </a:schemeClr>
                </a:solidFill>
              </a:rPr>
              <a:t>variographic</a:t>
            </a:r>
            <a:r>
              <a:rPr lang="en-US" sz="6400" dirty="0">
                <a:solidFill>
                  <a:schemeClr val="tx2">
                    <a:lumMod val="75000"/>
                  </a:schemeClr>
                </a:solidFill>
              </a:rPr>
              <a:t> analysis of composite spatial continuity.</a:t>
            </a:r>
          </a:p>
          <a:p>
            <a:pPr lvl="0"/>
            <a:r>
              <a:rPr lang="en-US" sz="6400" dirty="0" err="1">
                <a:solidFill>
                  <a:schemeClr val="tx2">
                    <a:lumMod val="75000"/>
                  </a:schemeClr>
                </a:solidFill>
              </a:rPr>
              <a:t>Geomodeling</a:t>
            </a:r>
            <a:r>
              <a:rPr lang="en-US" sz="6400" dirty="0">
                <a:solidFill>
                  <a:schemeClr val="tx2">
                    <a:lumMod val="75000"/>
                  </a:schemeClr>
                </a:solidFill>
              </a:rPr>
              <a:t>, resource estimation, and reserve calculation. </a:t>
            </a:r>
          </a:p>
          <a:p>
            <a:pPr lvl="0"/>
            <a:r>
              <a:rPr lang="en-US" sz="6400" dirty="0">
                <a:solidFill>
                  <a:schemeClr val="tx2">
                    <a:lumMod val="75000"/>
                  </a:schemeClr>
                </a:solidFill>
              </a:rPr>
              <a:t>Mine planning, mining methodology, production planning and scheduling, and reserve lifetime optimization.</a:t>
            </a:r>
          </a:p>
          <a:p>
            <a:pPr lvl="0"/>
            <a:r>
              <a:rPr lang="en-US" sz="6400" dirty="0">
                <a:solidFill>
                  <a:schemeClr val="tx2">
                    <a:lumMod val="75000"/>
                  </a:schemeClr>
                </a:solidFill>
              </a:rPr>
              <a:t>Open pit design and optimization</a:t>
            </a:r>
            <a:r>
              <a:rPr lang="en-US" sz="6400" dirty="0" smtClean="0">
                <a:solidFill>
                  <a:schemeClr val="tx2">
                    <a:lumMod val="75000"/>
                  </a:schemeClr>
                </a:solidFill>
              </a:rPr>
              <a:t>.</a:t>
            </a:r>
            <a:endParaRPr lang="en-US" sz="6400" dirty="0">
              <a:solidFill>
                <a:schemeClr val="tx2">
                  <a:lumMod val="75000"/>
                </a:schemeClr>
              </a:solidFill>
            </a:endParaRPr>
          </a:p>
          <a:p>
            <a:pPr marL="0" indent="0">
              <a:buNone/>
            </a:pPr>
            <a:endParaRPr lang="en-US" dirty="0"/>
          </a:p>
          <a:p>
            <a:endParaRPr lang="en-US" dirty="0"/>
          </a:p>
        </p:txBody>
      </p:sp>
      <p:pic>
        <p:nvPicPr>
          <p:cNvPr id="5" name="Picture 4"/>
          <p:cNvPicPr>
            <a:picLocks noChangeAspect="1"/>
          </p:cNvPicPr>
          <p:nvPr/>
        </p:nvPicPr>
        <p:blipFill>
          <a:blip r:embed="rId2"/>
          <a:stretch>
            <a:fillRect/>
          </a:stretch>
        </p:blipFill>
        <p:spPr>
          <a:xfrm>
            <a:off x="27709" y="0"/>
            <a:ext cx="1603387" cy="914400"/>
          </a:xfrm>
          <a:prstGeom prst="rect">
            <a:avLst/>
          </a:prstGeom>
        </p:spPr>
      </p:pic>
    </p:spTree>
    <p:extLst>
      <p:ext uri="{BB962C8B-B14F-4D97-AF65-F5344CB8AC3E}">
        <p14:creationId xmlns:p14="http://schemas.microsoft.com/office/powerpoint/2010/main" val="40975739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76200"/>
            <a:ext cx="1600200" cy="1143000"/>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697049623"/>
              </p:ext>
            </p:extLst>
          </p:nvPr>
        </p:nvGraphicFramePr>
        <p:xfrm>
          <a:off x="138546" y="1905000"/>
          <a:ext cx="8012955" cy="4525959"/>
        </p:xfrm>
        <a:graphic>
          <a:graphicData uri="http://schemas.openxmlformats.org/drawingml/2006/table">
            <a:tbl>
              <a:tblPr rtl="1" firstRow="1" firstCol="1" bandRow="1">
                <a:tableStyleId>{5C22544A-7EE6-4342-B048-85BDC9FD1C3A}</a:tableStyleId>
              </a:tblPr>
              <a:tblGrid>
                <a:gridCol w="410516">
                  <a:extLst>
                    <a:ext uri="{9D8B030D-6E8A-4147-A177-3AD203B41FA5}">
                      <a16:colId xmlns:a16="http://schemas.microsoft.com/office/drawing/2014/main" xmlns="" val="3771488789"/>
                    </a:ext>
                  </a:extLst>
                </a:gridCol>
                <a:gridCol w="1131212">
                  <a:extLst>
                    <a:ext uri="{9D8B030D-6E8A-4147-A177-3AD203B41FA5}">
                      <a16:colId xmlns:a16="http://schemas.microsoft.com/office/drawing/2014/main" xmlns="" val="2600536211"/>
                    </a:ext>
                  </a:extLst>
                </a:gridCol>
                <a:gridCol w="2855200">
                  <a:extLst>
                    <a:ext uri="{9D8B030D-6E8A-4147-A177-3AD203B41FA5}">
                      <a16:colId xmlns:a16="http://schemas.microsoft.com/office/drawing/2014/main" xmlns="" val="2106962666"/>
                    </a:ext>
                  </a:extLst>
                </a:gridCol>
                <a:gridCol w="2487323">
                  <a:extLst>
                    <a:ext uri="{9D8B030D-6E8A-4147-A177-3AD203B41FA5}">
                      <a16:colId xmlns:a16="http://schemas.microsoft.com/office/drawing/2014/main" xmlns="" val="1231603778"/>
                    </a:ext>
                  </a:extLst>
                </a:gridCol>
                <a:gridCol w="1128704">
                  <a:extLst>
                    <a:ext uri="{9D8B030D-6E8A-4147-A177-3AD203B41FA5}">
                      <a16:colId xmlns:a16="http://schemas.microsoft.com/office/drawing/2014/main" xmlns="" val="4061373716"/>
                    </a:ext>
                  </a:extLst>
                </a:gridCol>
              </a:tblGrid>
              <a:tr h="91713">
                <a:tc>
                  <a:txBody>
                    <a:bodyPr/>
                    <a:lstStyle/>
                    <a:p>
                      <a:pPr marL="0" marR="0" algn="ctr" rtl="1">
                        <a:spcBef>
                          <a:spcPts val="0"/>
                        </a:spcBef>
                        <a:spcAft>
                          <a:spcPts val="0"/>
                        </a:spcAft>
                      </a:pPr>
                      <a:r>
                        <a:rPr lang="ar-EG" sz="300">
                          <a:effectLst/>
                        </a:rPr>
                        <a:t>م</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التاريخ</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العملية</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جهة الإسناد</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القيمة</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2015548550"/>
                  </a:ext>
                </a:extLst>
              </a:tr>
              <a:tr h="130319">
                <a:tc>
                  <a:txBody>
                    <a:bodyPr/>
                    <a:lstStyle/>
                    <a:p>
                      <a:pPr marL="0" marR="0" algn="ctr" rtl="1">
                        <a:spcBef>
                          <a:spcPts val="0"/>
                        </a:spcBef>
                        <a:spcAft>
                          <a:spcPts val="0"/>
                        </a:spcAft>
                      </a:pPr>
                      <a:r>
                        <a:rPr lang="ar-EG" sz="300">
                          <a:effectLst/>
                        </a:rPr>
                        <a:t>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23/06/2009</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استخراج جبس خام من محجر البرقان بدون تحميل</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الشركة المصرية للجبس</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332،500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2387095419"/>
                  </a:ext>
                </a:extLst>
              </a:tr>
              <a:tr h="133709">
                <a:tc>
                  <a:txBody>
                    <a:bodyPr/>
                    <a:lstStyle/>
                    <a:p>
                      <a:pPr marL="0" marR="0" algn="ctr" rtl="1">
                        <a:spcBef>
                          <a:spcPts val="0"/>
                        </a:spcBef>
                        <a:spcAft>
                          <a:spcPts val="0"/>
                        </a:spcAft>
                      </a:pPr>
                      <a:r>
                        <a:rPr lang="ar-EG" sz="300">
                          <a:effectLst/>
                        </a:rPr>
                        <a:t>2</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01/01/2010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استخراج وتحميل جبس خام من محجر البرقان</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dirty="0">
                          <a:effectLst/>
                        </a:rPr>
                        <a:t>الشركة المصرية للجبس</a:t>
                      </a:r>
                      <a:endParaRPr lang="en-US" sz="300" dirty="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1،950،000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848110665"/>
                  </a:ext>
                </a:extLst>
              </a:tr>
              <a:tr h="354047">
                <a:tc>
                  <a:txBody>
                    <a:bodyPr/>
                    <a:lstStyle/>
                    <a:p>
                      <a:pPr marL="0" marR="0" algn="ctr" rtl="1">
                        <a:spcBef>
                          <a:spcPts val="0"/>
                        </a:spcBef>
                        <a:spcAft>
                          <a:spcPts val="0"/>
                        </a:spcAft>
                      </a:pPr>
                      <a:r>
                        <a:rPr lang="ar-EG" sz="300">
                          <a:effectLst/>
                        </a:rPr>
                        <a:t>3</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28/01/2010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dirty="0">
                          <a:effectLst/>
                        </a:rPr>
                        <a:t>تنفيذ الأعمال المدنية لمحطات تنقية مياة الشرب بإزالة الحديد والمنجنيز      ( سعة 60ل/ث ) لمحطات البردونة وأشروبة بمحافظة المنيا ومحطات نجع سبع والشطب والنمايسة بمحافظة أسيوط</a:t>
                      </a:r>
                      <a:endParaRPr lang="en-US" sz="300" dirty="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dirty="0">
                          <a:effectLst/>
                        </a:rPr>
                        <a:t>مصنع المحركات</a:t>
                      </a:r>
                      <a:endParaRPr lang="en-US" sz="300" dirty="0">
                        <a:effectLst/>
                      </a:endParaRPr>
                    </a:p>
                    <a:p>
                      <a:pPr marL="0" marR="0" algn="ctr" rtl="1">
                        <a:spcBef>
                          <a:spcPts val="0"/>
                        </a:spcBef>
                        <a:spcAft>
                          <a:spcPts val="0"/>
                        </a:spcAft>
                      </a:pPr>
                      <a:r>
                        <a:rPr lang="ar-EG" sz="300" dirty="0">
                          <a:effectLst/>
                        </a:rPr>
                        <a:t>الهيئة العربية للتصنيع</a:t>
                      </a:r>
                      <a:endParaRPr lang="en-US" sz="300" dirty="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dirty="0">
                          <a:effectLst/>
                        </a:rPr>
                        <a:t>6،471،250</a:t>
                      </a:r>
                      <a:endParaRPr lang="en-US" sz="300" dirty="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722293739"/>
                  </a:ext>
                </a:extLst>
              </a:tr>
              <a:tr h="133709">
                <a:tc>
                  <a:txBody>
                    <a:bodyPr/>
                    <a:lstStyle/>
                    <a:p>
                      <a:pPr marL="0" marR="0" algn="ctr" rtl="1">
                        <a:spcBef>
                          <a:spcPts val="0"/>
                        </a:spcBef>
                        <a:spcAft>
                          <a:spcPts val="0"/>
                        </a:spcAft>
                      </a:pPr>
                      <a:r>
                        <a:rPr lang="ar-EG" sz="300">
                          <a:effectLst/>
                        </a:rPr>
                        <a:t>4</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1/05/2010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أستخراج جبس خام من محاجر البرقان</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dirty="0">
                          <a:effectLst/>
                        </a:rPr>
                        <a:t>الشركة المصرية للجبس</a:t>
                      </a:r>
                      <a:endParaRPr lang="en-US" sz="300" dirty="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1،326،000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1202481665"/>
                  </a:ext>
                </a:extLst>
              </a:tr>
              <a:tr h="133709">
                <a:tc>
                  <a:txBody>
                    <a:bodyPr/>
                    <a:lstStyle/>
                    <a:p>
                      <a:pPr marL="0" marR="0" algn="ctr" rtl="1">
                        <a:spcBef>
                          <a:spcPts val="0"/>
                        </a:spcBef>
                        <a:spcAft>
                          <a:spcPts val="0"/>
                        </a:spcAft>
                      </a:pPr>
                      <a:r>
                        <a:rPr lang="ar-EG" sz="300">
                          <a:effectLst/>
                        </a:rPr>
                        <a:t>5</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01/07/2010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نقل منتجات المصنع إلى جميع المحافظات</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حلوان للصناعات المتطورة</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 </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168122354"/>
                  </a:ext>
                </a:extLst>
              </a:tr>
              <a:tr h="269302">
                <a:tc>
                  <a:txBody>
                    <a:bodyPr/>
                    <a:lstStyle/>
                    <a:p>
                      <a:pPr marL="0" marR="0" algn="ctr" rtl="1">
                        <a:spcBef>
                          <a:spcPts val="0"/>
                        </a:spcBef>
                        <a:spcAft>
                          <a:spcPts val="0"/>
                        </a:spcAft>
                      </a:pPr>
                      <a:r>
                        <a:rPr lang="ar-EG" sz="300">
                          <a:effectLst/>
                        </a:rPr>
                        <a:t>6</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11/07/2010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dirty="0">
                          <a:effectLst/>
                        </a:rPr>
                        <a:t>تركيبات كهروميكانيكية لمحطات تنقية مياة الشرب بإزالة الحديد والمنجنيز سعة 60،90ل/ث  بمحافظة المنيا وأسيوط</a:t>
                      </a:r>
                      <a:endParaRPr lang="en-US" sz="300" dirty="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dirty="0">
                          <a:effectLst/>
                        </a:rPr>
                        <a:t>مصنع المحركات</a:t>
                      </a:r>
                      <a:endParaRPr lang="en-US" sz="300" dirty="0">
                        <a:effectLst/>
                      </a:endParaRPr>
                    </a:p>
                    <a:p>
                      <a:pPr marL="0" marR="0" algn="ctr" rtl="1">
                        <a:spcBef>
                          <a:spcPts val="0"/>
                        </a:spcBef>
                        <a:spcAft>
                          <a:spcPts val="0"/>
                        </a:spcAft>
                      </a:pPr>
                      <a:r>
                        <a:rPr lang="ar-EG" sz="300" dirty="0">
                          <a:effectLst/>
                        </a:rPr>
                        <a:t>الهيئة العربية للتصنيع</a:t>
                      </a:r>
                      <a:endParaRPr lang="en-US" sz="300" dirty="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1،500،000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1768811494"/>
                  </a:ext>
                </a:extLst>
              </a:tr>
              <a:tr h="166477">
                <a:tc>
                  <a:txBody>
                    <a:bodyPr/>
                    <a:lstStyle/>
                    <a:p>
                      <a:pPr marL="0" marR="0" algn="ctr" rtl="1">
                        <a:spcBef>
                          <a:spcPts val="0"/>
                        </a:spcBef>
                        <a:spcAft>
                          <a:spcPts val="0"/>
                        </a:spcAft>
                      </a:pPr>
                      <a:r>
                        <a:rPr lang="ar-EG" sz="300">
                          <a:effectLst/>
                        </a:rPr>
                        <a:t>7</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01/01/2011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استخراج جبس خام من محاجر البرقان</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الشركة المصرية للجبس</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1،950،000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3482289011"/>
                  </a:ext>
                </a:extLst>
              </a:tr>
              <a:tr h="166477">
                <a:tc>
                  <a:txBody>
                    <a:bodyPr/>
                    <a:lstStyle/>
                    <a:p>
                      <a:pPr marL="0" marR="0" algn="ctr" rtl="1">
                        <a:spcBef>
                          <a:spcPts val="0"/>
                        </a:spcBef>
                        <a:spcAft>
                          <a:spcPts val="0"/>
                        </a:spcAft>
                      </a:pPr>
                      <a:r>
                        <a:rPr lang="ar-EG" sz="300">
                          <a:effectLst/>
                        </a:rPr>
                        <a:t>8</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04/01/2011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أعمال مدنية لمحطات طوخ وبيرم 60ل/ث بمحافظة المنيا</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المحركات</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243،000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3815144458"/>
                  </a:ext>
                </a:extLst>
              </a:tr>
              <a:tr h="166477">
                <a:tc>
                  <a:txBody>
                    <a:bodyPr/>
                    <a:lstStyle/>
                    <a:p>
                      <a:pPr marL="0" marR="0" algn="ctr" rtl="1">
                        <a:spcBef>
                          <a:spcPts val="0"/>
                        </a:spcBef>
                        <a:spcAft>
                          <a:spcPts val="0"/>
                        </a:spcAft>
                      </a:pPr>
                      <a:r>
                        <a:rPr lang="ar-EG" sz="300">
                          <a:effectLst/>
                        </a:rPr>
                        <a:t>9</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01/03/2011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نقل خام الجبس من محاجر البرقان إلى مصنع جبس السادات</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الشركة المصرية للجبس</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1،000،000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3985081740"/>
                  </a:ext>
                </a:extLst>
              </a:tr>
              <a:tr h="166477">
                <a:tc>
                  <a:txBody>
                    <a:bodyPr/>
                    <a:lstStyle/>
                    <a:p>
                      <a:pPr marL="0" marR="0" algn="ctr" rtl="1">
                        <a:spcBef>
                          <a:spcPts val="0"/>
                        </a:spcBef>
                        <a:spcAft>
                          <a:spcPts val="0"/>
                        </a:spcAft>
                      </a:pPr>
                      <a:r>
                        <a:rPr lang="ar-EG" sz="300">
                          <a:effectLst/>
                        </a:rPr>
                        <a:t>10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28/03/2011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تغليف ونقل وشحن مواسير بولى ايثيلين وقطع خاصة إلى دولة غينيا</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حلوان للصناعات المتطورة</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37،000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731735724"/>
                  </a:ext>
                </a:extLst>
              </a:tr>
              <a:tr h="182861">
                <a:tc>
                  <a:txBody>
                    <a:bodyPr/>
                    <a:lstStyle/>
                    <a:p>
                      <a:pPr marL="0" marR="0" algn="ctr" rtl="1">
                        <a:spcBef>
                          <a:spcPts val="0"/>
                        </a:spcBef>
                        <a:spcAft>
                          <a:spcPts val="0"/>
                        </a:spcAft>
                      </a:pPr>
                      <a:r>
                        <a:rPr lang="ar-EG" sz="300">
                          <a:effectLst/>
                        </a:rPr>
                        <a:t>11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r" rtl="1">
                        <a:spcBef>
                          <a:spcPts val="0"/>
                        </a:spcBef>
                        <a:spcAft>
                          <a:spcPts val="0"/>
                        </a:spcAft>
                      </a:pPr>
                      <a:r>
                        <a:rPr lang="ar-EG" sz="300">
                          <a:effectLst/>
                        </a:rPr>
                        <a:t>13/09/2011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توريد ونقل وحفر وتركيب مواسير بولى ايثيلين عالى الكثافة أقطار 300مم ، 100مم</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حلوان للصناعات المتطورة</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2،589،782</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3551922248"/>
                  </a:ext>
                </a:extLst>
              </a:tr>
              <a:tr h="370996">
                <a:tc>
                  <a:txBody>
                    <a:bodyPr/>
                    <a:lstStyle/>
                    <a:p>
                      <a:pPr marL="0" marR="0" algn="ctr" rtl="1">
                        <a:spcBef>
                          <a:spcPts val="0"/>
                        </a:spcBef>
                        <a:spcAft>
                          <a:spcPts val="0"/>
                        </a:spcAft>
                      </a:pPr>
                      <a:r>
                        <a:rPr lang="ar-EG" sz="300">
                          <a:effectLst/>
                        </a:rPr>
                        <a:t>12</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19/09/2011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عملية حفر ورفع المواسير وتنظيف مكان الحفر وعمل مناسيب للحفر وإنزال المواسير وعمل طبقة رمل ناعمة حولها والدك والدمج وإرجاع الحال إلى ما كان عليه والردم على المواسير ومساعدة فريق اللحام</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حلوان للصناعات المتطورة</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150،000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696486240"/>
                  </a:ext>
                </a:extLst>
              </a:tr>
              <a:tr h="184556">
                <a:tc>
                  <a:txBody>
                    <a:bodyPr/>
                    <a:lstStyle/>
                    <a:p>
                      <a:pPr marL="0" marR="0" algn="ctr" rtl="1">
                        <a:spcBef>
                          <a:spcPts val="0"/>
                        </a:spcBef>
                        <a:spcAft>
                          <a:spcPts val="0"/>
                        </a:spcAft>
                      </a:pPr>
                      <a:r>
                        <a:rPr lang="ar-EG" sz="300">
                          <a:effectLst/>
                        </a:rPr>
                        <a:t>13</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12/10/2011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نقل منتجات المصنع إلى جميع المحافظات</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حلوان للصناعات المتطورة</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 </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1045401893"/>
                  </a:ext>
                </a:extLst>
              </a:tr>
              <a:tr h="166477">
                <a:tc>
                  <a:txBody>
                    <a:bodyPr/>
                    <a:lstStyle/>
                    <a:p>
                      <a:pPr marL="0" marR="0" algn="ctr" rtl="1">
                        <a:spcBef>
                          <a:spcPts val="0"/>
                        </a:spcBef>
                        <a:spcAft>
                          <a:spcPts val="0"/>
                        </a:spcAft>
                      </a:pPr>
                      <a:r>
                        <a:rPr lang="ar-EG" sz="300">
                          <a:effectLst/>
                        </a:rPr>
                        <a:t>14</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01/01/2012</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استخراج خام الجبس من محاجر البرقان</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الشركة المصرية للجبس</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1،755،000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3890118057"/>
                  </a:ext>
                </a:extLst>
              </a:tr>
              <a:tr h="166477">
                <a:tc>
                  <a:txBody>
                    <a:bodyPr/>
                    <a:lstStyle/>
                    <a:p>
                      <a:pPr marL="0" marR="0" algn="ctr" rtl="1">
                        <a:spcBef>
                          <a:spcPts val="0"/>
                        </a:spcBef>
                        <a:spcAft>
                          <a:spcPts val="0"/>
                        </a:spcAft>
                      </a:pPr>
                      <a:r>
                        <a:rPr lang="ar-EG" sz="300">
                          <a:effectLst/>
                        </a:rPr>
                        <a:t>15</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09/04/2012</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عملية تدعيم شبكة مطروح الداخلية</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حلوان للصناعات المتطورة</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1،105،130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3373736325"/>
                  </a:ext>
                </a:extLst>
              </a:tr>
              <a:tr h="187946">
                <a:tc>
                  <a:txBody>
                    <a:bodyPr/>
                    <a:lstStyle/>
                    <a:p>
                      <a:pPr marL="0" marR="0" algn="ctr" rtl="1">
                        <a:spcBef>
                          <a:spcPts val="0"/>
                        </a:spcBef>
                        <a:spcAft>
                          <a:spcPts val="0"/>
                        </a:spcAft>
                      </a:pPr>
                      <a:r>
                        <a:rPr lang="ar-EG" sz="300">
                          <a:effectLst/>
                        </a:rPr>
                        <a:t>16</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19/04/2012</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أعمال التخليص على الرسائل الواردة للشركة من الخارج بالجمارك لعام 2012 / 2013</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شركةمياة الشرب بالاسكندرية</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100،000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983856974"/>
                  </a:ext>
                </a:extLst>
              </a:tr>
              <a:tr h="201505">
                <a:tc>
                  <a:txBody>
                    <a:bodyPr/>
                    <a:lstStyle/>
                    <a:p>
                      <a:pPr marL="0" marR="0" algn="ctr" rtl="1">
                        <a:spcBef>
                          <a:spcPts val="0"/>
                        </a:spcBef>
                        <a:spcAft>
                          <a:spcPts val="0"/>
                        </a:spcAft>
                      </a:pPr>
                      <a:r>
                        <a:rPr lang="ar-EG" sz="300">
                          <a:effectLst/>
                        </a:rPr>
                        <a:t>17</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04/06/2013</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تنفيذ الأعمال المدنية لمحطة الحمراء سعة 60ل/ث محافظة أسيوط</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المحركات</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999،000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2372935477"/>
                  </a:ext>
                </a:extLst>
              </a:tr>
              <a:tr h="182861">
                <a:tc>
                  <a:txBody>
                    <a:bodyPr/>
                    <a:lstStyle/>
                    <a:p>
                      <a:pPr marL="0" marR="0" algn="ctr" rtl="1">
                        <a:spcBef>
                          <a:spcPts val="0"/>
                        </a:spcBef>
                        <a:spcAft>
                          <a:spcPts val="0"/>
                        </a:spcAft>
                      </a:pPr>
                      <a:r>
                        <a:rPr lang="ar-EG" sz="300">
                          <a:effectLst/>
                        </a:rPr>
                        <a:t>18</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20/04/2015</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تنفيذ الأعمال المدنية لعدد 3معالجة سطحية مدمجة بطاقة 90ل/ث بالقناطر الخيرية وبنها</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المحركات</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5،989،250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3650646891"/>
                  </a:ext>
                </a:extLst>
              </a:tr>
              <a:tr h="270997">
                <a:tc>
                  <a:txBody>
                    <a:bodyPr/>
                    <a:lstStyle/>
                    <a:p>
                      <a:pPr marL="0" marR="0" algn="ctr" rtl="0">
                        <a:spcBef>
                          <a:spcPts val="0"/>
                        </a:spcBef>
                        <a:spcAft>
                          <a:spcPts val="0"/>
                        </a:spcAft>
                      </a:pPr>
                      <a:r>
                        <a:rPr lang="en-US" sz="300">
                          <a:effectLst/>
                        </a:rPr>
                        <a:t>19</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10/05/2015</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عملية الطرق لمنطقة الـ100 فدان بمدينة 15 مايو ( مشروع أعمال المرافق " طرق – فرمة – مياة شرب – صرف صحى – رى " )</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الجمعية التعاونية الانتاجية </a:t>
                      </a:r>
                      <a:endParaRPr lang="en-US" sz="300">
                        <a:effectLst/>
                      </a:endParaRPr>
                    </a:p>
                    <a:p>
                      <a:pPr marL="0" marR="0" algn="ctr" rtl="1">
                        <a:spcBef>
                          <a:spcPts val="0"/>
                        </a:spcBef>
                        <a:spcAft>
                          <a:spcPts val="0"/>
                        </a:spcAft>
                      </a:pPr>
                      <a:r>
                        <a:rPr lang="ar-EG" sz="300">
                          <a:effectLst/>
                        </a:rPr>
                        <a:t>( ساندستون )</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2002518</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1119510915"/>
                  </a:ext>
                </a:extLst>
              </a:tr>
              <a:tr h="166666">
                <a:tc>
                  <a:txBody>
                    <a:bodyPr/>
                    <a:lstStyle/>
                    <a:p>
                      <a:pPr marL="0" marR="0" algn="ctr" rtl="1">
                        <a:spcBef>
                          <a:spcPts val="0"/>
                        </a:spcBef>
                        <a:spcAft>
                          <a:spcPts val="0"/>
                        </a:spcAft>
                      </a:pPr>
                      <a:r>
                        <a:rPr lang="ar-EG" sz="300">
                          <a:effectLst/>
                        </a:rPr>
                        <a:t>20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1/2/2016</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تصميم وتوريد وتنفيذ صومعة معدنية سعة 5000 طن قمح ببنى مزار - المنيا</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شركة النصر للمبانى والانشارات - ايجيكو</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6،400،000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2519541449"/>
                  </a:ext>
                </a:extLst>
              </a:tr>
              <a:tr h="166666">
                <a:tc>
                  <a:txBody>
                    <a:bodyPr/>
                    <a:lstStyle/>
                    <a:p>
                      <a:pPr marL="0" marR="0" algn="ctr" rtl="1">
                        <a:spcBef>
                          <a:spcPts val="0"/>
                        </a:spcBef>
                        <a:spcAft>
                          <a:spcPts val="0"/>
                        </a:spcAft>
                      </a:pPr>
                      <a:r>
                        <a:rPr lang="ar-EG" sz="300">
                          <a:effectLst/>
                        </a:rPr>
                        <a:t>21</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en-US" sz="300">
                          <a:effectLst/>
                        </a:rPr>
                        <a:t>15/2/2016</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تصميم وتنفيذ مشروع الصرف الصحى بمدينة سيوة – محافظة مطروح</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حلوان للصناعات المتطورة</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65,500,000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1319788244"/>
                  </a:ext>
                </a:extLst>
              </a:tr>
              <a:tr h="198869">
                <a:tc>
                  <a:txBody>
                    <a:bodyPr/>
                    <a:lstStyle/>
                    <a:p>
                      <a:pPr marL="0" marR="0" algn="ctr" rtl="0">
                        <a:spcBef>
                          <a:spcPts val="0"/>
                        </a:spcBef>
                        <a:spcAft>
                          <a:spcPts val="0"/>
                        </a:spcAft>
                      </a:pPr>
                      <a:r>
                        <a:rPr lang="en-US" sz="300">
                          <a:effectLst/>
                        </a:rPr>
                        <a:t>22</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0">
                        <a:spcBef>
                          <a:spcPts val="0"/>
                        </a:spcBef>
                        <a:spcAft>
                          <a:spcPts val="0"/>
                        </a:spcAft>
                      </a:pPr>
                      <a:r>
                        <a:rPr lang="en-US" sz="300">
                          <a:effectLst/>
                        </a:rPr>
                        <a:t>1/1/2019</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تصميم وتنفيذ محطة معالجة صرف صحى كفر ربيع بطاقة 5 ألف م³ / يوم قابلة للتوسع إلى 7.5 ألف م³ / يوم بمركز تلا –  محافظة المنوفية</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حلوان للصناعات المتطورة</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0">
                        <a:spcBef>
                          <a:spcPts val="0"/>
                        </a:spcBef>
                        <a:spcAft>
                          <a:spcPts val="0"/>
                        </a:spcAft>
                      </a:pPr>
                      <a:r>
                        <a:rPr lang="en-US" sz="300">
                          <a:effectLst/>
                        </a:rPr>
                        <a:t>60,000,000</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3258608934"/>
                  </a:ext>
                </a:extLst>
              </a:tr>
              <a:tr h="166666">
                <a:tc>
                  <a:txBody>
                    <a:bodyPr/>
                    <a:lstStyle/>
                    <a:p>
                      <a:pPr marL="0" marR="0" algn="ctr" rtl="1">
                        <a:spcBef>
                          <a:spcPts val="0"/>
                        </a:spcBef>
                        <a:spcAft>
                          <a:spcPts val="0"/>
                        </a:spcAft>
                      </a:pPr>
                      <a:r>
                        <a:rPr lang="ar-EG" sz="300">
                          <a:effectLst/>
                        </a:rPr>
                        <a:t>23</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1/3/2019</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justLow" rtl="1">
                        <a:spcBef>
                          <a:spcPts val="0"/>
                        </a:spcBef>
                        <a:spcAft>
                          <a:spcPts val="0"/>
                        </a:spcAft>
                      </a:pPr>
                      <a:r>
                        <a:rPr lang="ar-EG" sz="300">
                          <a:effectLst/>
                        </a:rPr>
                        <a:t>مشروع صرف صحي قري محافظة الغربية</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a:effectLst/>
                        </a:rPr>
                        <a:t>مصنع حلوان للصناعات المتطورة</a:t>
                      </a:r>
                      <a:endParaRPr lang="en-US" sz="300">
                        <a:effectLst/>
                      </a:endParaRPr>
                    </a:p>
                    <a:p>
                      <a:pPr marL="0" marR="0" algn="ctr" rtl="1">
                        <a:spcBef>
                          <a:spcPts val="0"/>
                        </a:spcBef>
                        <a:spcAft>
                          <a:spcPts val="0"/>
                        </a:spcAft>
                      </a:pPr>
                      <a:r>
                        <a:rPr lang="ar-EG" sz="300">
                          <a:effectLst/>
                        </a:rPr>
                        <a:t>الهيئة العربية للتصنيع</a:t>
                      </a:r>
                      <a:endParaRPr lang="en-US" sz="30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tc>
                  <a:txBody>
                    <a:bodyPr/>
                    <a:lstStyle/>
                    <a:p>
                      <a:pPr marL="0" marR="0" algn="ctr" rtl="1">
                        <a:spcBef>
                          <a:spcPts val="0"/>
                        </a:spcBef>
                        <a:spcAft>
                          <a:spcPts val="0"/>
                        </a:spcAft>
                      </a:pPr>
                      <a:r>
                        <a:rPr lang="ar-EG" sz="300" dirty="0">
                          <a:effectLst/>
                        </a:rPr>
                        <a:t>170,000,000</a:t>
                      </a:r>
                      <a:endParaRPr lang="en-US" sz="300" dirty="0">
                        <a:effectLst/>
                        <a:latin typeface="Calibri" panose="020F0502020204030204" pitchFamily="34" charset="0"/>
                        <a:ea typeface="Calibri" panose="020F0502020204030204" pitchFamily="34" charset="0"/>
                        <a:cs typeface="Arial" panose="020B0604020202020204" pitchFamily="34" charset="0"/>
                      </a:endParaRPr>
                    </a:p>
                  </a:txBody>
                  <a:tcPr marL="20339" marR="20339" marT="0" marB="0" anchor="ctr"/>
                </a:tc>
                <a:extLst>
                  <a:ext uri="{0D108BD9-81ED-4DB2-BD59-A6C34878D82A}">
                    <a16:rowId xmlns:a16="http://schemas.microsoft.com/office/drawing/2014/main" xmlns="" val="1231767221"/>
                  </a:ext>
                </a:extLst>
              </a:tr>
            </a:tbl>
          </a:graphicData>
        </a:graphic>
      </p:graphicFrame>
      <p:sp>
        <p:nvSpPr>
          <p:cNvPr id="5" name="Title 1"/>
          <p:cNvSpPr txBox="1">
            <a:spLocks/>
          </p:cNvSpPr>
          <p:nvPr/>
        </p:nvSpPr>
        <p:spPr>
          <a:xfrm>
            <a:off x="173182" y="1219200"/>
            <a:ext cx="5867400" cy="609599"/>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800" i="1" dirty="0" smtClean="0">
                <a:solidFill>
                  <a:srgbClr val="FF0000"/>
                </a:solidFill>
                <a:latin typeface="Arial Black" panose="020B0A04020102020204" pitchFamily="34" charset="0"/>
              </a:rPr>
              <a:t>Works History</a:t>
            </a:r>
            <a:endParaRPr lang="en-US" sz="2800" i="1" dirty="0">
              <a:solidFill>
                <a:srgbClr val="FF0000"/>
              </a:solidFill>
              <a:latin typeface="Arial Black" panose="020B0A04020102020204" pitchFamily="34" charset="0"/>
            </a:endParaRPr>
          </a:p>
        </p:txBody>
      </p:sp>
      <p:graphicFrame>
        <p:nvGraphicFramePr>
          <p:cNvPr id="10" name="Object 9"/>
          <p:cNvGraphicFramePr>
            <a:graphicFrameLocks noChangeAspect="1"/>
          </p:cNvGraphicFramePr>
          <p:nvPr>
            <p:extLst>
              <p:ext uri="{D42A27DB-BD31-4B8C-83A1-F6EECF244321}">
                <p14:modId xmlns:p14="http://schemas.microsoft.com/office/powerpoint/2010/main" val="1845625425"/>
              </p:ext>
            </p:extLst>
          </p:nvPr>
        </p:nvGraphicFramePr>
        <p:xfrm>
          <a:off x="8158428" y="3252861"/>
          <a:ext cx="914400" cy="771525"/>
        </p:xfrm>
        <a:graphic>
          <a:graphicData uri="http://schemas.openxmlformats.org/presentationml/2006/ole">
            <mc:AlternateContent xmlns:mc="http://schemas.openxmlformats.org/markup-compatibility/2006">
              <mc:Choice xmlns:v="urn:schemas-microsoft-com:vml" Requires="v">
                <p:oleObj spid="_x0000_s1034" name="Document" showAsIcon="1" r:id="rId4" imgW="914400" imgH="771480" progId="Word.Document.12">
                  <p:embed/>
                </p:oleObj>
              </mc:Choice>
              <mc:Fallback>
                <p:oleObj name="Document" showAsIcon="1" r:id="rId4" imgW="914400" imgH="771480" progId="Word.Document.12">
                  <p:embed/>
                  <p:pic>
                    <p:nvPicPr>
                      <p:cNvPr id="0" name=""/>
                      <p:cNvPicPr/>
                      <p:nvPr/>
                    </p:nvPicPr>
                    <p:blipFill>
                      <a:blip r:embed="rId5"/>
                      <a:stretch>
                        <a:fillRect/>
                      </a:stretch>
                    </p:blipFill>
                    <p:spPr>
                      <a:xfrm>
                        <a:off x="8158428" y="3252861"/>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4912538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08364"/>
            <a:ext cx="8229600" cy="457200"/>
          </a:xfrm>
        </p:spPr>
        <p:txBody>
          <a:bodyPr>
            <a:noAutofit/>
          </a:bodyPr>
          <a:lstStyle/>
          <a:p>
            <a:pPr algn="l"/>
            <a:r>
              <a:rPr lang="en-US" sz="2800" b="1" i="1" dirty="0" smtClean="0">
                <a:solidFill>
                  <a:srgbClr val="FF0000"/>
                </a:solidFill>
              </a:rPr>
              <a:t>Excavation Work in </a:t>
            </a:r>
            <a:r>
              <a:rPr lang="en-US" sz="2800" b="1" i="1" dirty="0" err="1" smtClean="0">
                <a:solidFill>
                  <a:srgbClr val="FF0000"/>
                </a:solidFill>
              </a:rPr>
              <a:t>Baraqan</a:t>
            </a:r>
            <a:endParaRPr lang="en-US" sz="2800" b="1" i="1" dirty="0">
              <a:solidFill>
                <a:srgbClr val="FF0000"/>
              </a:solidFill>
            </a:endParaRPr>
          </a:p>
        </p:txBody>
      </p:sp>
      <p:pic>
        <p:nvPicPr>
          <p:cNvPr id="3" name="Picture 2"/>
          <p:cNvPicPr>
            <a:picLocks noChangeAspect="1"/>
          </p:cNvPicPr>
          <p:nvPr/>
        </p:nvPicPr>
        <p:blipFill>
          <a:blip r:embed="rId2"/>
          <a:stretch>
            <a:fillRect/>
          </a:stretch>
        </p:blipFill>
        <p:spPr>
          <a:xfrm>
            <a:off x="152400" y="1683327"/>
            <a:ext cx="8534400" cy="4551363"/>
          </a:xfrm>
          <a:prstGeom prst="rect">
            <a:avLst/>
          </a:prstGeom>
        </p:spPr>
      </p:pic>
      <p:pic>
        <p:nvPicPr>
          <p:cNvPr id="4" name="Picture 3"/>
          <p:cNvPicPr>
            <a:picLocks noChangeAspect="1"/>
          </p:cNvPicPr>
          <p:nvPr/>
        </p:nvPicPr>
        <p:blipFill>
          <a:blip r:embed="rId3"/>
          <a:stretch>
            <a:fillRect/>
          </a:stretch>
        </p:blipFill>
        <p:spPr>
          <a:xfrm>
            <a:off x="0" y="1"/>
            <a:ext cx="1603387" cy="990600"/>
          </a:xfrm>
          <a:prstGeom prst="rect">
            <a:avLst/>
          </a:prstGeom>
        </p:spPr>
      </p:pic>
    </p:spTree>
    <p:extLst>
      <p:ext uri="{BB962C8B-B14F-4D97-AF65-F5344CB8AC3E}">
        <p14:creationId xmlns:p14="http://schemas.microsoft.com/office/powerpoint/2010/main" val="17670253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6200" y="1432560"/>
            <a:ext cx="8077200" cy="5105400"/>
          </a:xfrm>
          <a:prstGeom prst="rect">
            <a:avLst/>
          </a:prstGeom>
        </p:spPr>
      </p:pic>
      <p:sp>
        <p:nvSpPr>
          <p:cNvPr id="3" name="Title 1"/>
          <p:cNvSpPr txBox="1">
            <a:spLocks/>
          </p:cNvSpPr>
          <p:nvPr/>
        </p:nvSpPr>
        <p:spPr>
          <a:xfrm>
            <a:off x="0" y="990600"/>
            <a:ext cx="8229600" cy="457200"/>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800" b="1" i="1" dirty="0" smtClean="0">
                <a:solidFill>
                  <a:srgbClr val="FF0000"/>
                </a:solidFill>
              </a:rPr>
              <a:t>Resizing Process </a:t>
            </a:r>
            <a:endParaRPr lang="en-US" sz="2800" b="1" i="1" dirty="0">
              <a:solidFill>
                <a:srgbClr val="FF0000"/>
              </a:solidFill>
            </a:endParaRPr>
          </a:p>
        </p:txBody>
      </p:sp>
      <p:pic>
        <p:nvPicPr>
          <p:cNvPr id="4" name="Picture 3"/>
          <p:cNvPicPr>
            <a:picLocks noChangeAspect="1"/>
          </p:cNvPicPr>
          <p:nvPr/>
        </p:nvPicPr>
        <p:blipFill>
          <a:blip r:embed="rId3"/>
          <a:stretch>
            <a:fillRect/>
          </a:stretch>
        </p:blipFill>
        <p:spPr>
          <a:xfrm>
            <a:off x="0" y="1"/>
            <a:ext cx="1603387" cy="990600"/>
          </a:xfrm>
          <a:prstGeom prst="rect">
            <a:avLst/>
          </a:prstGeom>
        </p:spPr>
      </p:pic>
    </p:spTree>
    <p:extLst>
      <p:ext uri="{BB962C8B-B14F-4D97-AF65-F5344CB8AC3E}">
        <p14:creationId xmlns:p14="http://schemas.microsoft.com/office/powerpoint/2010/main" val="19786970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2784</TotalTime>
  <Words>1039</Words>
  <Application>Microsoft Office PowerPoint</Application>
  <PresentationFormat>On-screen Show (4:3)</PresentationFormat>
  <Paragraphs>331</Paragraphs>
  <Slides>10</Slides>
  <Notes>4</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2" baseType="lpstr">
      <vt:lpstr>Office Theme</vt:lpstr>
      <vt:lpstr>Document</vt:lpstr>
      <vt:lpstr>Eng. Mohamed Abd El Hameed </vt:lpstr>
      <vt:lpstr>Company Vision</vt:lpstr>
      <vt:lpstr>Earth Works and Crushing </vt:lpstr>
      <vt:lpstr> List of Equipment’s </vt:lpstr>
      <vt:lpstr>Survey Works</vt:lpstr>
      <vt:lpstr>Geology</vt:lpstr>
      <vt:lpstr>PowerPoint Presentation</vt:lpstr>
      <vt:lpstr>Excavation Work in Baraqan</vt:lpstr>
      <vt:lpstr>PowerPoint Presentation</vt:lpstr>
      <vt:lpstr>Mobile Crushers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admin_local</dc:creator>
  <cp:lastModifiedBy>HP</cp:lastModifiedBy>
  <cp:revision>43</cp:revision>
  <dcterms:created xsi:type="dcterms:W3CDTF">2006-08-16T00:00:00Z</dcterms:created>
  <dcterms:modified xsi:type="dcterms:W3CDTF">2021-01-03T17:04:43Z</dcterms:modified>
</cp:coreProperties>
</file>

<file path=docProps/thumbnail.jpeg>
</file>